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5" r:id="rId8"/>
    <p:sldId id="263" r:id="rId9"/>
    <p:sldId id="264" r:id="rId10"/>
    <p:sldId id="266" r:id="rId11"/>
    <p:sldId id="267"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D7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B25484-9E24-421C-BD2A-02F36718B716}"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6B6E8-1928-4F02-8E4E-F3D6BA510DDF}" type="slidenum">
              <a:rPr lang="en-US" smtClean="0"/>
              <a:t>‹#›</a:t>
            </a:fld>
            <a:endParaRPr lang="en-US"/>
          </a:p>
        </p:txBody>
      </p:sp>
    </p:spTree>
    <p:extLst>
      <p:ext uri="{BB962C8B-B14F-4D97-AF65-F5344CB8AC3E}">
        <p14:creationId xmlns:p14="http://schemas.microsoft.com/office/powerpoint/2010/main" val="172523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25484-9E24-421C-BD2A-02F36718B716}"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6B6E8-1928-4F02-8E4E-F3D6BA510DDF}" type="slidenum">
              <a:rPr lang="en-US" smtClean="0"/>
              <a:t>‹#›</a:t>
            </a:fld>
            <a:endParaRPr lang="en-US"/>
          </a:p>
        </p:txBody>
      </p:sp>
    </p:spTree>
    <p:extLst>
      <p:ext uri="{BB962C8B-B14F-4D97-AF65-F5344CB8AC3E}">
        <p14:creationId xmlns:p14="http://schemas.microsoft.com/office/powerpoint/2010/main" val="338207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25484-9E24-421C-BD2A-02F36718B716}"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6B6E8-1928-4F02-8E4E-F3D6BA510DDF}" type="slidenum">
              <a:rPr lang="en-US" smtClean="0"/>
              <a:t>‹#›</a:t>
            </a:fld>
            <a:endParaRPr lang="en-US"/>
          </a:p>
        </p:txBody>
      </p:sp>
    </p:spTree>
    <p:extLst>
      <p:ext uri="{BB962C8B-B14F-4D97-AF65-F5344CB8AC3E}">
        <p14:creationId xmlns:p14="http://schemas.microsoft.com/office/powerpoint/2010/main" val="393947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25484-9E24-421C-BD2A-02F36718B716}"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6B6E8-1928-4F02-8E4E-F3D6BA510DDF}" type="slidenum">
              <a:rPr lang="en-US" smtClean="0"/>
              <a:t>‹#›</a:t>
            </a:fld>
            <a:endParaRPr lang="en-US"/>
          </a:p>
        </p:txBody>
      </p:sp>
    </p:spTree>
    <p:extLst>
      <p:ext uri="{BB962C8B-B14F-4D97-AF65-F5344CB8AC3E}">
        <p14:creationId xmlns:p14="http://schemas.microsoft.com/office/powerpoint/2010/main" val="297718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B25484-9E24-421C-BD2A-02F36718B716}" type="datetimeFigureOut">
              <a:rPr lang="en-US" smtClean="0"/>
              <a:t>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6B6E8-1928-4F02-8E4E-F3D6BA510DDF}" type="slidenum">
              <a:rPr lang="en-US" smtClean="0"/>
              <a:t>‹#›</a:t>
            </a:fld>
            <a:endParaRPr lang="en-US"/>
          </a:p>
        </p:txBody>
      </p:sp>
    </p:spTree>
    <p:extLst>
      <p:ext uri="{BB962C8B-B14F-4D97-AF65-F5344CB8AC3E}">
        <p14:creationId xmlns:p14="http://schemas.microsoft.com/office/powerpoint/2010/main" val="263911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B25484-9E24-421C-BD2A-02F36718B716}"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6B6E8-1928-4F02-8E4E-F3D6BA510DDF}" type="slidenum">
              <a:rPr lang="en-US" smtClean="0"/>
              <a:t>‹#›</a:t>
            </a:fld>
            <a:endParaRPr lang="en-US"/>
          </a:p>
        </p:txBody>
      </p:sp>
    </p:spTree>
    <p:extLst>
      <p:ext uri="{BB962C8B-B14F-4D97-AF65-F5344CB8AC3E}">
        <p14:creationId xmlns:p14="http://schemas.microsoft.com/office/powerpoint/2010/main" val="318149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B25484-9E24-421C-BD2A-02F36718B716}" type="datetimeFigureOut">
              <a:rPr lang="en-US" smtClean="0"/>
              <a:t>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6B6E8-1928-4F02-8E4E-F3D6BA510DDF}" type="slidenum">
              <a:rPr lang="en-US" smtClean="0"/>
              <a:t>‹#›</a:t>
            </a:fld>
            <a:endParaRPr lang="en-US"/>
          </a:p>
        </p:txBody>
      </p:sp>
    </p:spTree>
    <p:extLst>
      <p:ext uri="{BB962C8B-B14F-4D97-AF65-F5344CB8AC3E}">
        <p14:creationId xmlns:p14="http://schemas.microsoft.com/office/powerpoint/2010/main" val="75605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B25484-9E24-421C-BD2A-02F36718B716}" type="datetimeFigureOut">
              <a:rPr lang="en-US" smtClean="0"/>
              <a:t>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6B6E8-1928-4F02-8E4E-F3D6BA510DDF}" type="slidenum">
              <a:rPr lang="en-US" smtClean="0"/>
              <a:t>‹#›</a:t>
            </a:fld>
            <a:endParaRPr lang="en-US"/>
          </a:p>
        </p:txBody>
      </p:sp>
    </p:spTree>
    <p:extLst>
      <p:ext uri="{BB962C8B-B14F-4D97-AF65-F5344CB8AC3E}">
        <p14:creationId xmlns:p14="http://schemas.microsoft.com/office/powerpoint/2010/main" val="319807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25484-9E24-421C-BD2A-02F36718B716}" type="datetimeFigureOut">
              <a:rPr lang="en-US" smtClean="0"/>
              <a:t>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6B6E8-1928-4F02-8E4E-F3D6BA510DDF}" type="slidenum">
              <a:rPr lang="en-US" smtClean="0"/>
              <a:t>‹#›</a:t>
            </a:fld>
            <a:endParaRPr lang="en-US"/>
          </a:p>
        </p:txBody>
      </p:sp>
    </p:spTree>
    <p:extLst>
      <p:ext uri="{BB962C8B-B14F-4D97-AF65-F5344CB8AC3E}">
        <p14:creationId xmlns:p14="http://schemas.microsoft.com/office/powerpoint/2010/main" val="82898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25484-9E24-421C-BD2A-02F36718B716}"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6B6E8-1928-4F02-8E4E-F3D6BA510DDF}" type="slidenum">
              <a:rPr lang="en-US" smtClean="0"/>
              <a:t>‹#›</a:t>
            </a:fld>
            <a:endParaRPr lang="en-US"/>
          </a:p>
        </p:txBody>
      </p:sp>
    </p:spTree>
    <p:extLst>
      <p:ext uri="{BB962C8B-B14F-4D97-AF65-F5344CB8AC3E}">
        <p14:creationId xmlns:p14="http://schemas.microsoft.com/office/powerpoint/2010/main" val="176979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B25484-9E24-421C-BD2A-02F36718B716}" type="datetimeFigureOut">
              <a:rPr lang="en-US" smtClean="0"/>
              <a:t>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6B6E8-1928-4F02-8E4E-F3D6BA510DDF}" type="slidenum">
              <a:rPr lang="en-US" smtClean="0"/>
              <a:t>‹#›</a:t>
            </a:fld>
            <a:endParaRPr lang="en-US"/>
          </a:p>
        </p:txBody>
      </p:sp>
    </p:spTree>
    <p:extLst>
      <p:ext uri="{BB962C8B-B14F-4D97-AF65-F5344CB8AC3E}">
        <p14:creationId xmlns:p14="http://schemas.microsoft.com/office/powerpoint/2010/main" val="344078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25484-9E24-421C-BD2A-02F36718B716}" type="datetimeFigureOut">
              <a:rPr lang="en-US" smtClean="0"/>
              <a:t>4/7/2023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6B6E8-1928-4F02-8E4E-F3D6BA510DDF}" type="slidenum">
              <a:rPr lang="en-US" smtClean="0"/>
              <a:t>‹#›</a:t>
            </a:fld>
            <a:endParaRPr lang="en-US"/>
          </a:p>
        </p:txBody>
      </p:sp>
    </p:spTree>
    <p:extLst>
      <p:ext uri="{BB962C8B-B14F-4D97-AF65-F5344CB8AC3E}">
        <p14:creationId xmlns:p14="http://schemas.microsoft.com/office/powerpoint/2010/main" val="45357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990600" y="2181761"/>
            <a:ext cx="6934200" cy="1323439"/>
          </a:xfrm>
          <a:prstGeom prst="rect">
            <a:avLst/>
          </a:prstGeom>
          <a:gradFill rotWithShape="1">
            <a:gsLst>
              <a:gs pos="0">
                <a:srgbClr val="477647"/>
              </a:gs>
              <a:gs pos="50000">
                <a:srgbClr val="99FF99"/>
              </a:gs>
              <a:gs pos="100000">
                <a:srgbClr val="477647"/>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lvl1pPr eaLnBrk="0" hangingPunct="0">
              <a:defRPr sz="3200">
                <a:solidFill>
                  <a:srgbClr val="CC3300"/>
                </a:solidFill>
                <a:latin typeface="Comic Sans MS" pitchFamily="66" charset="0"/>
                <a:cs typeface="Times New Roman" pitchFamily="18" charset="0"/>
              </a:defRPr>
            </a:lvl1pPr>
            <a:lvl2pPr marL="742950" indent="-285750" eaLnBrk="0" hangingPunct="0">
              <a:defRPr sz="3200">
                <a:solidFill>
                  <a:srgbClr val="CC3300"/>
                </a:solidFill>
                <a:latin typeface="Comic Sans MS" pitchFamily="66" charset="0"/>
                <a:cs typeface="Times New Roman" pitchFamily="18" charset="0"/>
              </a:defRPr>
            </a:lvl2pPr>
            <a:lvl3pPr marL="1143000" indent="-228600" eaLnBrk="0" hangingPunct="0">
              <a:defRPr sz="3200">
                <a:solidFill>
                  <a:srgbClr val="CC3300"/>
                </a:solidFill>
                <a:latin typeface="Comic Sans MS" pitchFamily="66" charset="0"/>
                <a:cs typeface="Times New Roman" pitchFamily="18" charset="0"/>
              </a:defRPr>
            </a:lvl3pPr>
            <a:lvl4pPr marL="1600200" indent="-228600" eaLnBrk="0" hangingPunct="0">
              <a:defRPr sz="3200">
                <a:solidFill>
                  <a:srgbClr val="CC3300"/>
                </a:solidFill>
                <a:latin typeface="Comic Sans MS" pitchFamily="66" charset="0"/>
                <a:cs typeface="Times New Roman" pitchFamily="18" charset="0"/>
              </a:defRPr>
            </a:lvl4pPr>
            <a:lvl5pPr marL="2057400" indent="-228600" eaLnBrk="0" hangingPunct="0">
              <a:defRPr sz="3200">
                <a:solidFill>
                  <a:srgbClr val="CC3300"/>
                </a:solidFill>
                <a:latin typeface="Comic Sans MS" pitchFamily="66" charset="0"/>
                <a:cs typeface="Times New Roman" pitchFamily="18" charset="0"/>
              </a:defRPr>
            </a:lvl5pPr>
            <a:lvl6pPr marL="2514600" indent="-228600" algn="r" eaLnBrk="0" fontAlgn="base" hangingPunct="0">
              <a:spcBef>
                <a:spcPct val="0"/>
              </a:spcBef>
              <a:spcAft>
                <a:spcPct val="0"/>
              </a:spcAft>
              <a:defRPr sz="3200">
                <a:solidFill>
                  <a:srgbClr val="CC3300"/>
                </a:solidFill>
                <a:latin typeface="Comic Sans MS" pitchFamily="66" charset="0"/>
                <a:cs typeface="Times New Roman" pitchFamily="18" charset="0"/>
              </a:defRPr>
            </a:lvl6pPr>
            <a:lvl7pPr marL="2971800" indent="-228600" algn="r" eaLnBrk="0" fontAlgn="base" hangingPunct="0">
              <a:spcBef>
                <a:spcPct val="0"/>
              </a:spcBef>
              <a:spcAft>
                <a:spcPct val="0"/>
              </a:spcAft>
              <a:defRPr sz="3200">
                <a:solidFill>
                  <a:srgbClr val="CC3300"/>
                </a:solidFill>
                <a:latin typeface="Comic Sans MS" pitchFamily="66" charset="0"/>
                <a:cs typeface="Times New Roman" pitchFamily="18" charset="0"/>
              </a:defRPr>
            </a:lvl7pPr>
            <a:lvl8pPr marL="3429000" indent="-228600" algn="r" eaLnBrk="0" fontAlgn="base" hangingPunct="0">
              <a:spcBef>
                <a:spcPct val="0"/>
              </a:spcBef>
              <a:spcAft>
                <a:spcPct val="0"/>
              </a:spcAft>
              <a:defRPr sz="3200">
                <a:solidFill>
                  <a:srgbClr val="CC3300"/>
                </a:solidFill>
                <a:latin typeface="Comic Sans MS" pitchFamily="66" charset="0"/>
                <a:cs typeface="Times New Roman" pitchFamily="18" charset="0"/>
              </a:defRPr>
            </a:lvl8pPr>
            <a:lvl9pPr marL="3886200" indent="-228600" algn="r" eaLnBrk="0" fontAlgn="base" hangingPunct="0">
              <a:spcBef>
                <a:spcPct val="0"/>
              </a:spcBef>
              <a:spcAft>
                <a:spcPct val="0"/>
              </a:spcAft>
              <a:defRPr sz="3200">
                <a:solidFill>
                  <a:srgbClr val="CC3300"/>
                </a:solidFill>
                <a:latin typeface="Comic Sans MS" pitchFamily="66" charset="0"/>
                <a:cs typeface="Times New Roman" pitchFamily="18" charset="0"/>
              </a:defRPr>
            </a:lvl9pPr>
          </a:lstStyle>
          <a:p>
            <a:pPr algn="ctr">
              <a:spcBef>
                <a:spcPct val="50000"/>
              </a:spcBef>
            </a:pPr>
            <a:r>
              <a:rPr lang="ar-IQ" b="1" dirty="0" smtClean="0">
                <a:solidFill>
                  <a:srgbClr val="7030A0"/>
                </a:solidFill>
                <a:ea typeface="Calibri" pitchFamily="34" charset="0"/>
                <a:cs typeface="Simplified Arabic" pitchFamily="18" charset="-78"/>
              </a:rPr>
              <a:t>التطور اليرقي لأسماك الكارب الشائع </a:t>
            </a:r>
          </a:p>
          <a:p>
            <a:pPr algn="ctr" rtl="1">
              <a:spcBef>
                <a:spcPct val="50000"/>
              </a:spcBef>
            </a:pPr>
            <a:r>
              <a:rPr lang="en-US" b="1" i="1" dirty="0">
                <a:solidFill>
                  <a:srgbClr val="7030A0"/>
                </a:solidFill>
                <a:latin typeface="Times New Roman" pitchFamily="18" charset="0"/>
                <a:ea typeface="Calibri" pitchFamily="34" charset="0"/>
              </a:rPr>
              <a:t>(Cyprinus carpio L., 1758) </a:t>
            </a:r>
            <a:endParaRPr lang="en-US" dirty="0">
              <a:solidFill>
                <a:srgbClr val="7030A0"/>
              </a:solidFill>
              <a:latin typeface="Simplified Arabic" pitchFamily="18" charset="-78"/>
              <a:ea typeface="Calibri" pitchFamily="34" charset="0"/>
              <a:cs typeface="Simplified Arabic" pitchFamily="18" charset="-78"/>
            </a:endParaRPr>
          </a:p>
        </p:txBody>
      </p:sp>
    </p:spTree>
    <p:extLst>
      <p:ext uri="{BB962C8B-B14F-4D97-AF65-F5344CB8AC3E}">
        <p14:creationId xmlns:p14="http://schemas.microsoft.com/office/powerpoint/2010/main" val="378533955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bwMode="auto">
          <a:xfrm>
            <a:off x="762000" y="914399"/>
            <a:ext cx="7620000" cy="2333625"/>
          </a:xfrm>
          <a:prstGeom prst="round2SameRect">
            <a:avLst/>
          </a:prstGeom>
          <a:solidFill>
            <a:srgbClr val="00CC99">
              <a:lumMod val="20000"/>
              <a:lumOff val="80000"/>
            </a:srgbClr>
          </a:solidFill>
          <a:ln>
            <a:noFill/>
          </a:ln>
          <a:effectLst/>
          <a:extLst/>
        </p:spPr>
        <p:txBody>
          <a:bodyPr/>
          <a:lstStyle/>
          <a:p>
            <a:pPr lvl="0" algn="r" rtl="1">
              <a:lnSpc>
                <a:spcPct val="115000"/>
              </a:lnSpc>
              <a:spcAft>
                <a:spcPts val="1000"/>
              </a:spcAft>
              <a:defRPr/>
            </a:pPr>
            <a:r>
              <a:rPr lang="en-US" sz="2000" dirty="0" smtClean="0">
                <a:solidFill>
                  <a:srgbClr val="00B050"/>
                </a:solidFill>
                <a:latin typeface="Times New Roman"/>
                <a:ea typeface="Calibri"/>
              </a:rPr>
              <a:t> </a:t>
            </a:r>
            <a:r>
              <a:rPr lang="en-US" sz="2000" dirty="0" smtClean="0">
                <a:solidFill>
                  <a:srgbClr val="0070C0"/>
                </a:solidFill>
                <a:latin typeface="Times New Roman"/>
                <a:ea typeface="Calibri"/>
              </a:rPr>
              <a:t>Anal </a:t>
            </a:r>
            <a:r>
              <a:rPr lang="en-US" sz="2000" dirty="0">
                <a:solidFill>
                  <a:srgbClr val="0070C0"/>
                </a:solidFill>
                <a:latin typeface="Times New Roman"/>
                <a:ea typeface="Calibri"/>
              </a:rPr>
              <a:t>, </a:t>
            </a:r>
            <a:r>
              <a:rPr lang="en-US" sz="2000" dirty="0" smtClean="0">
                <a:solidFill>
                  <a:srgbClr val="0070C0"/>
                </a:solidFill>
                <a:latin typeface="Times New Roman"/>
                <a:ea typeface="Calibri"/>
              </a:rPr>
              <a:t>Pelvic and caudal fin formation stage</a:t>
            </a:r>
          </a:p>
          <a:p>
            <a:pPr lvl="0" algn="just" rtl="1">
              <a:lnSpc>
                <a:spcPct val="115000"/>
              </a:lnSpc>
              <a:spcAft>
                <a:spcPts val="1000"/>
              </a:spcAft>
              <a:defRPr/>
            </a:pPr>
            <a:r>
              <a:rPr lang="ar-IQ" sz="2000" dirty="0" smtClean="0">
                <a:solidFill>
                  <a:srgbClr val="00B050"/>
                </a:solidFill>
                <a:latin typeface="Simplified Arabic" pitchFamily="18" charset="-78"/>
                <a:ea typeface="Calibri"/>
                <a:cs typeface="Simplified Arabic" pitchFamily="18" charset="-78"/>
              </a:rPr>
              <a:t>يبلغ </a:t>
            </a:r>
            <a:r>
              <a:rPr lang="ar-IQ" sz="2000" dirty="0">
                <a:solidFill>
                  <a:srgbClr val="00B050"/>
                </a:solidFill>
                <a:latin typeface="Simplified Arabic" pitchFamily="18" charset="-78"/>
                <a:ea typeface="Calibri"/>
                <a:cs typeface="Simplified Arabic" pitchFamily="18" charset="-78"/>
              </a:rPr>
              <a:t>معدل طول </a:t>
            </a:r>
            <a:r>
              <a:rPr lang="ar-IQ" sz="2000" dirty="0" smtClean="0">
                <a:solidFill>
                  <a:srgbClr val="00B050"/>
                </a:solidFill>
                <a:latin typeface="Simplified Arabic" pitchFamily="18" charset="-78"/>
                <a:ea typeface="Calibri"/>
                <a:cs typeface="Simplified Arabic" pitchFamily="18" charset="-78"/>
              </a:rPr>
              <a:t>اليرقة (</a:t>
            </a:r>
            <a:r>
              <a:rPr lang="en-US" sz="2000" dirty="0" smtClean="0">
                <a:solidFill>
                  <a:srgbClr val="00B050"/>
                </a:solidFill>
                <a:latin typeface="Simplified Arabic" pitchFamily="18" charset="-78"/>
                <a:ea typeface="Calibri"/>
                <a:cs typeface="Simplified Arabic" pitchFamily="18" charset="-78"/>
              </a:rPr>
              <a:t>12</a:t>
            </a:r>
            <a:r>
              <a:rPr lang="ar-IQ" sz="2000" dirty="0" smtClean="0">
                <a:solidFill>
                  <a:srgbClr val="00B050"/>
                </a:solidFill>
                <a:latin typeface="Simplified Arabic" pitchFamily="18" charset="-78"/>
                <a:ea typeface="Calibri"/>
                <a:cs typeface="Simplified Arabic" pitchFamily="18" charset="-78"/>
              </a:rPr>
              <a:t>- </a:t>
            </a:r>
            <a:r>
              <a:rPr lang="en-US" sz="2000" smtClean="0">
                <a:solidFill>
                  <a:srgbClr val="00B050"/>
                </a:solidFill>
                <a:latin typeface="Simplified Arabic" pitchFamily="18" charset="-78"/>
                <a:ea typeface="Calibri"/>
                <a:cs typeface="Simplified Arabic" pitchFamily="18" charset="-78"/>
              </a:rPr>
              <a:t>18</a:t>
            </a:r>
            <a:r>
              <a:rPr lang="ar-IQ" sz="2000" smtClean="0">
                <a:solidFill>
                  <a:srgbClr val="00B050"/>
                </a:solidFill>
                <a:latin typeface="Simplified Arabic" pitchFamily="18" charset="-78"/>
                <a:ea typeface="Calibri"/>
                <a:cs typeface="Simplified Arabic" pitchFamily="18" charset="-78"/>
              </a:rPr>
              <a:t>ملم</a:t>
            </a:r>
            <a:r>
              <a:rPr lang="ar-IQ" sz="2000" dirty="0" smtClean="0">
                <a:solidFill>
                  <a:srgbClr val="00B050"/>
                </a:solidFill>
                <a:latin typeface="Simplified Arabic" pitchFamily="18" charset="-78"/>
                <a:ea typeface="Calibri"/>
                <a:cs typeface="Simplified Arabic" pitchFamily="18" charset="-78"/>
              </a:rPr>
              <a:t>)، </a:t>
            </a:r>
            <a:r>
              <a:rPr lang="ar-IQ" sz="2000" dirty="0" smtClean="0">
                <a:solidFill>
                  <a:srgbClr val="00B050"/>
                </a:solidFill>
                <a:latin typeface="Simplified Arabic" pitchFamily="18" charset="-78"/>
                <a:ea typeface="Calibri"/>
                <a:cs typeface="Simplified Arabic" pitchFamily="18" charset="-78"/>
              </a:rPr>
              <a:t>وتظهر الزعنفة </a:t>
            </a:r>
            <a:r>
              <a:rPr lang="ar-IQ" sz="2000" dirty="0">
                <a:solidFill>
                  <a:srgbClr val="00B050"/>
                </a:solidFill>
                <a:latin typeface="Simplified Arabic" pitchFamily="18" charset="-78"/>
                <a:ea typeface="Calibri"/>
                <a:cs typeface="Simplified Arabic" pitchFamily="18" charset="-78"/>
              </a:rPr>
              <a:t>المخرجية  بشكل واضح في بداية هذه المرحلة  مع استمرارها في التطور حتى </a:t>
            </a:r>
            <a:r>
              <a:rPr lang="ar-IQ" sz="2000" dirty="0" smtClean="0">
                <a:solidFill>
                  <a:srgbClr val="00B050"/>
                </a:solidFill>
                <a:latin typeface="Simplified Arabic" pitchFamily="18" charset="-78"/>
                <a:ea typeface="Calibri"/>
                <a:cs typeface="Simplified Arabic" pitchFamily="18" charset="-78"/>
              </a:rPr>
              <a:t>اكتمال </a:t>
            </a:r>
            <a:r>
              <a:rPr lang="ar-IQ" sz="2000" dirty="0">
                <a:solidFill>
                  <a:srgbClr val="00B050"/>
                </a:solidFill>
                <a:latin typeface="Simplified Arabic" pitchFamily="18" charset="-78"/>
                <a:ea typeface="Calibri"/>
                <a:cs typeface="Simplified Arabic" pitchFamily="18" charset="-78"/>
              </a:rPr>
              <a:t>نموها في نهايتها مع تمايز الزعنفة الحوضية </a:t>
            </a:r>
            <a:r>
              <a:rPr lang="ar-IQ" sz="2000" dirty="0" smtClean="0">
                <a:solidFill>
                  <a:srgbClr val="00B050"/>
                </a:solidFill>
                <a:latin typeface="Simplified Arabic" pitchFamily="18" charset="-78"/>
                <a:ea typeface="Calibri"/>
                <a:cs typeface="Simplified Arabic" pitchFamily="18" charset="-78"/>
              </a:rPr>
              <a:t>وتصبح </a:t>
            </a:r>
            <a:r>
              <a:rPr lang="ar-IQ" sz="2000" dirty="0">
                <a:solidFill>
                  <a:srgbClr val="00B050"/>
                </a:solidFill>
                <a:latin typeface="Simplified Arabic" pitchFamily="18" charset="-78"/>
                <a:ea typeface="Calibri"/>
                <a:cs typeface="Simplified Arabic" pitchFamily="18" charset="-78"/>
              </a:rPr>
              <a:t>اليرقة ذات لون </a:t>
            </a:r>
            <a:r>
              <a:rPr lang="ar-IQ" sz="2000" dirty="0" smtClean="0">
                <a:solidFill>
                  <a:srgbClr val="00B050"/>
                </a:solidFill>
                <a:latin typeface="Simplified Arabic" pitchFamily="18" charset="-78"/>
                <a:ea typeface="Calibri"/>
                <a:cs typeface="Simplified Arabic" pitchFamily="18" charset="-78"/>
              </a:rPr>
              <a:t>شفاف، </a:t>
            </a:r>
            <a:r>
              <a:rPr lang="ar-IQ" sz="2000" dirty="0">
                <a:solidFill>
                  <a:srgbClr val="00B050"/>
                </a:solidFill>
                <a:latin typeface="Simplified Arabic" pitchFamily="18" charset="-78"/>
                <a:ea typeface="Calibri"/>
                <a:cs typeface="Simplified Arabic" pitchFamily="18" charset="-78"/>
              </a:rPr>
              <a:t>فيما </a:t>
            </a:r>
            <a:r>
              <a:rPr lang="ar-IQ" sz="2000" dirty="0" smtClean="0">
                <a:solidFill>
                  <a:srgbClr val="00B050"/>
                </a:solidFill>
                <a:latin typeface="Simplified Arabic" pitchFamily="18" charset="-78"/>
                <a:ea typeface="Calibri"/>
                <a:cs typeface="Simplified Arabic" pitchFamily="18" charset="-78"/>
              </a:rPr>
              <a:t>تبدو </a:t>
            </a:r>
            <a:r>
              <a:rPr lang="ar-IQ" sz="2000" dirty="0">
                <a:solidFill>
                  <a:srgbClr val="00B050"/>
                </a:solidFill>
                <a:latin typeface="Simplified Arabic" pitchFamily="18" charset="-78"/>
                <a:ea typeface="Calibri"/>
                <a:cs typeface="Simplified Arabic" pitchFamily="18" charset="-78"/>
              </a:rPr>
              <a:t>الزعنفة الذنبية ذات شكل دائري الى ان </a:t>
            </a:r>
            <a:r>
              <a:rPr lang="ar-IQ" sz="2000" dirty="0" smtClean="0">
                <a:solidFill>
                  <a:srgbClr val="00B050"/>
                </a:solidFill>
                <a:latin typeface="Simplified Arabic" pitchFamily="18" charset="-78"/>
                <a:ea typeface="Calibri"/>
                <a:cs typeface="Simplified Arabic" pitchFamily="18" charset="-78"/>
              </a:rPr>
              <a:t>تصبح </a:t>
            </a:r>
            <a:r>
              <a:rPr lang="ar-IQ" sz="2000" dirty="0">
                <a:solidFill>
                  <a:srgbClr val="00B050"/>
                </a:solidFill>
                <a:latin typeface="Simplified Arabic" pitchFamily="18" charset="-78"/>
                <a:ea typeface="Calibri"/>
                <a:cs typeface="Simplified Arabic" pitchFamily="18" charset="-78"/>
              </a:rPr>
              <a:t>بفصين في نهاية هذه </a:t>
            </a:r>
            <a:r>
              <a:rPr lang="ar-IQ" sz="2000" dirty="0" smtClean="0">
                <a:solidFill>
                  <a:srgbClr val="00B050"/>
                </a:solidFill>
                <a:latin typeface="Simplified Arabic" pitchFamily="18" charset="-78"/>
                <a:ea typeface="Calibri"/>
                <a:cs typeface="Simplified Arabic" pitchFamily="18" charset="-78"/>
              </a:rPr>
              <a:t>المرحلة.</a:t>
            </a:r>
            <a:endParaRPr kumimoji="0" lang="en-US" sz="2000" b="0" i="0" u="none" strike="noStrike" kern="0" cap="none" spc="0" normalizeH="0" baseline="0" noProof="0" dirty="0">
              <a:ln>
                <a:noFill/>
              </a:ln>
              <a:solidFill>
                <a:srgbClr val="00B050"/>
              </a:solidFill>
              <a:effectLst/>
              <a:uLnTx/>
              <a:uFillTx/>
              <a:latin typeface="Simplified Arabic" pitchFamily="18" charset="-78"/>
              <a:ea typeface="Calibri"/>
              <a:cs typeface="Simplified Arabic" pitchFamily="18" charset="-78"/>
            </a:endParaRPr>
          </a:p>
        </p:txBody>
      </p:sp>
      <p:pic>
        <p:nvPicPr>
          <p:cNvPr id="8" name="صورة 2" descr="C:\Users\zaid\Desktop\New folder\DSC02785.JPG"/>
          <p:cNvPicPr/>
          <p:nvPr/>
        </p:nvPicPr>
        <p:blipFill>
          <a:blip r:embed="rId2"/>
          <a:srcRect l="13868" t="24444" r="32485"/>
          <a:stretch>
            <a:fillRect/>
          </a:stretch>
        </p:blipFill>
        <p:spPr bwMode="auto">
          <a:xfrm>
            <a:off x="5924550" y="3581400"/>
            <a:ext cx="2457450" cy="1461770"/>
          </a:xfrm>
          <a:prstGeom prst="rect">
            <a:avLst/>
          </a:prstGeom>
          <a:noFill/>
          <a:ln w="9525">
            <a:noFill/>
            <a:miter lim="800000"/>
            <a:headEnd/>
            <a:tailEnd/>
          </a:ln>
        </p:spPr>
      </p:pic>
      <p:pic>
        <p:nvPicPr>
          <p:cNvPr id="9" name="صورة 13" descr="C:\Users\zaid\Desktop\New folder\20.jpg"/>
          <p:cNvPicPr/>
          <p:nvPr/>
        </p:nvPicPr>
        <p:blipFill>
          <a:blip r:embed="rId3" cstate="print"/>
          <a:srcRect/>
          <a:stretch>
            <a:fillRect/>
          </a:stretch>
        </p:blipFill>
        <p:spPr bwMode="auto">
          <a:xfrm>
            <a:off x="3200400" y="3581400"/>
            <a:ext cx="2590800" cy="1461770"/>
          </a:xfrm>
          <a:prstGeom prst="rect">
            <a:avLst/>
          </a:prstGeom>
          <a:noFill/>
          <a:ln w="9525">
            <a:noFill/>
            <a:miter lim="800000"/>
            <a:headEnd/>
            <a:tailEnd/>
          </a:ln>
        </p:spPr>
      </p:pic>
      <p:pic>
        <p:nvPicPr>
          <p:cNvPr id="10" name="صورة 15" descr="C:\Users\zaid\Desktop\New folder\20j.jpg"/>
          <p:cNvPicPr/>
          <p:nvPr/>
        </p:nvPicPr>
        <p:blipFill>
          <a:blip r:embed="rId4" cstate="print"/>
          <a:srcRect/>
          <a:stretch>
            <a:fillRect/>
          </a:stretch>
        </p:blipFill>
        <p:spPr bwMode="auto">
          <a:xfrm>
            <a:off x="723899" y="3581400"/>
            <a:ext cx="2295526" cy="1461770"/>
          </a:xfrm>
          <a:prstGeom prst="rect">
            <a:avLst/>
          </a:prstGeom>
          <a:noFill/>
          <a:ln w="9525">
            <a:noFill/>
            <a:miter lim="800000"/>
            <a:headEnd/>
            <a:tailEnd/>
          </a:ln>
        </p:spPr>
      </p:pic>
    </p:spTree>
    <p:extLst>
      <p:ext uri="{BB962C8B-B14F-4D97-AF65-F5344CB8AC3E}">
        <p14:creationId xmlns:p14="http://schemas.microsoft.com/office/powerpoint/2010/main" val="22245710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8200" y="381001"/>
            <a:ext cx="7543800" cy="14478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solidFill>
                  <a:schemeClr val="accent1"/>
                </a:solidFill>
                <a:latin typeface="Times New Roman"/>
                <a:ea typeface="Calibri"/>
              </a:rPr>
              <a:t>Squamation </a:t>
            </a:r>
            <a:r>
              <a:rPr lang="en-US" dirty="0" smtClean="0">
                <a:solidFill>
                  <a:schemeClr val="accent1"/>
                </a:solidFill>
                <a:latin typeface="Times New Roman"/>
                <a:ea typeface="Calibri"/>
              </a:rPr>
              <a:t>stage</a:t>
            </a:r>
          </a:p>
          <a:p>
            <a:pPr algn="r"/>
            <a:endParaRPr lang="en-US" dirty="0">
              <a:solidFill>
                <a:schemeClr val="accent1"/>
              </a:solidFill>
              <a:latin typeface="Times New Roman"/>
            </a:endParaRPr>
          </a:p>
          <a:p>
            <a:pPr algn="r" rtl="1"/>
            <a:r>
              <a:rPr lang="ar-IQ" sz="2000" dirty="0" smtClean="0">
                <a:solidFill>
                  <a:schemeClr val="accent3">
                    <a:lumMod val="50000"/>
                  </a:schemeClr>
                </a:solidFill>
                <a:latin typeface="Simplified Arabic" pitchFamily="18" charset="-78"/>
                <a:ea typeface="Calibri"/>
                <a:cs typeface="Simplified Arabic" pitchFamily="18" charset="-78"/>
              </a:rPr>
              <a:t>يبلغ </a:t>
            </a:r>
            <a:r>
              <a:rPr lang="ar-IQ" sz="2000" dirty="0" smtClean="0">
                <a:solidFill>
                  <a:schemeClr val="accent3">
                    <a:lumMod val="50000"/>
                  </a:schemeClr>
                </a:solidFill>
                <a:latin typeface="Simplified Arabic" pitchFamily="18" charset="-78"/>
                <a:ea typeface="Calibri"/>
                <a:cs typeface="Simplified Arabic" pitchFamily="18" charset="-78"/>
              </a:rPr>
              <a:t>معدل </a:t>
            </a:r>
            <a:r>
              <a:rPr lang="ar-IQ" sz="2000" dirty="0">
                <a:solidFill>
                  <a:schemeClr val="accent3">
                    <a:lumMod val="50000"/>
                  </a:schemeClr>
                </a:solidFill>
                <a:latin typeface="Simplified Arabic" pitchFamily="18" charset="-78"/>
                <a:ea typeface="Calibri"/>
                <a:cs typeface="Simplified Arabic" pitchFamily="18" charset="-78"/>
              </a:rPr>
              <a:t>طول اليرقة </a:t>
            </a:r>
            <a:r>
              <a:rPr lang="ar-IQ" sz="2000" dirty="0" smtClean="0">
                <a:solidFill>
                  <a:schemeClr val="accent3">
                    <a:lumMod val="50000"/>
                  </a:schemeClr>
                </a:solidFill>
                <a:latin typeface="Simplified Arabic" pitchFamily="18" charset="-78"/>
                <a:ea typeface="Calibri"/>
                <a:cs typeface="Simplified Arabic" pitchFamily="18" charset="-78"/>
              </a:rPr>
              <a:t>(</a:t>
            </a:r>
            <a:r>
              <a:rPr lang="en-US" sz="2000" dirty="0">
                <a:solidFill>
                  <a:schemeClr val="accent3">
                    <a:lumMod val="50000"/>
                  </a:schemeClr>
                </a:solidFill>
                <a:latin typeface="Simplified Arabic" pitchFamily="18" charset="-78"/>
                <a:ea typeface="Calibri"/>
                <a:cs typeface="Simplified Arabic" pitchFamily="18" charset="-78"/>
              </a:rPr>
              <a:t>25</a:t>
            </a:r>
            <a:r>
              <a:rPr lang="ar-IQ" sz="2000" dirty="0">
                <a:solidFill>
                  <a:schemeClr val="accent3">
                    <a:lumMod val="50000"/>
                  </a:schemeClr>
                </a:solidFill>
                <a:latin typeface="Simplified Arabic" pitchFamily="18" charset="-78"/>
                <a:ea typeface="Calibri"/>
                <a:cs typeface="Simplified Arabic" pitchFamily="18" charset="-78"/>
              </a:rPr>
              <a:t>- </a:t>
            </a:r>
            <a:r>
              <a:rPr lang="en-US" sz="2000" dirty="0">
                <a:solidFill>
                  <a:schemeClr val="accent3">
                    <a:lumMod val="50000"/>
                  </a:schemeClr>
                </a:solidFill>
                <a:latin typeface="Simplified Arabic" pitchFamily="18" charset="-78"/>
                <a:ea typeface="Calibri"/>
                <a:cs typeface="Simplified Arabic" pitchFamily="18" charset="-78"/>
              </a:rPr>
              <a:t>29</a:t>
            </a:r>
            <a:r>
              <a:rPr lang="ar-IQ" sz="2000" dirty="0">
                <a:solidFill>
                  <a:schemeClr val="accent3">
                    <a:lumMod val="50000"/>
                  </a:schemeClr>
                </a:solidFill>
                <a:latin typeface="Simplified Arabic" pitchFamily="18" charset="-78"/>
                <a:ea typeface="Calibri"/>
                <a:cs typeface="Simplified Arabic" pitchFamily="18" charset="-78"/>
              </a:rPr>
              <a:t> ملم</a:t>
            </a:r>
            <a:r>
              <a:rPr lang="ar-IQ" sz="2000" dirty="0" smtClean="0">
                <a:solidFill>
                  <a:schemeClr val="accent3">
                    <a:lumMod val="50000"/>
                  </a:schemeClr>
                </a:solidFill>
                <a:latin typeface="Simplified Arabic" pitchFamily="18" charset="-78"/>
                <a:ea typeface="Calibri"/>
                <a:cs typeface="Simplified Arabic" pitchFamily="18" charset="-78"/>
              </a:rPr>
              <a:t>)، مع ملاحظة </a:t>
            </a:r>
            <a:r>
              <a:rPr lang="ar-IQ" sz="2000" dirty="0">
                <a:solidFill>
                  <a:schemeClr val="accent3">
                    <a:lumMod val="50000"/>
                  </a:schemeClr>
                </a:solidFill>
                <a:latin typeface="Simplified Arabic" pitchFamily="18" charset="-78"/>
                <a:ea typeface="Calibri"/>
                <a:cs typeface="Simplified Arabic" pitchFamily="18" charset="-78"/>
              </a:rPr>
              <a:t>ظهور الحراشف وبشكل تدريجي حتى </a:t>
            </a:r>
            <a:r>
              <a:rPr lang="ar-IQ" sz="2000" dirty="0" smtClean="0">
                <a:solidFill>
                  <a:schemeClr val="accent3">
                    <a:lumMod val="50000"/>
                  </a:schemeClr>
                </a:solidFill>
                <a:latin typeface="Simplified Arabic" pitchFamily="18" charset="-78"/>
                <a:ea typeface="Calibri"/>
                <a:cs typeface="Simplified Arabic" pitchFamily="18" charset="-78"/>
              </a:rPr>
              <a:t>يكتمل </a:t>
            </a:r>
            <a:r>
              <a:rPr lang="ar-IQ" sz="2000" dirty="0" smtClean="0">
                <a:solidFill>
                  <a:schemeClr val="accent3">
                    <a:lumMod val="50000"/>
                  </a:schemeClr>
                </a:solidFill>
                <a:latin typeface="Simplified Arabic" pitchFamily="18" charset="-78"/>
                <a:ea typeface="Calibri"/>
                <a:cs typeface="Simplified Arabic" pitchFamily="18" charset="-78"/>
              </a:rPr>
              <a:t>تكوينها تقريباً. </a:t>
            </a:r>
            <a:endParaRPr lang="en-US" sz="2000" dirty="0">
              <a:solidFill>
                <a:schemeClr val="accent3">
                  <a:lumMod val="50000"/>
                </a:schemeClr>
              </a:solidFill>
              <a:latin typeface="Simplified Arabic" pitchFamily="18" charset="-78"/>
              <a:cs typeface="Simplified Arabic" pitchFamily="18" charset="-78"/>
            </a:endParaRPr>
          </a:p>
        </p:txBody>
      </p:sp>
      <p:pic>
        <p:nvPicPr>
          <p:cNvPr id="9" name="صورة 3" descr="C:\Users\zaid\Desktop\sul\٢٠١٥٠١١٨_١٠٠١٤٦_5_bestshot.jpg"/>
          <p:cNvPicPr/>
          <p:nvPr/>
        </p:nvPicPr>
        <p:blipFill>
          <a:blip r:embed="rId2" cstate="print"/>
          <a:srcRect r="2998" b="10638"/>
          <a:stretch>
            <a:fillRect/>
          </a:stretch>
        </p:blipFill>
        <p:spPr bwMode="auto">
          <a:xfrm>
            <a:off x="2738755" y="2150745"/>
            <a:ext cx="3662045" cy="1887855"/>
          </a:xfrm>
          <a:prstGeom prst="rect">
            <a:avLst/>
          </a:prstGeom>
          <a:noFill/>
          <a:ln w="9525">
            <a:noFill/>
            <a:miter lim="800000"/>
            <a:headEnd/>
            <a:tailEnd/>
          </a:ln>
        </p:spPr>
      </p:pic>
      <p:pic>
        <p:nvPicPr>
          <p:cNvPr id="10" name="صورة 4" descr="C:\Users\zaid\Desktop\sul\٢٠١٥٠٤٢١_٠٩٣٦٤٩.jpg"/>
          <p:cNvPicPr/>
          <p:nvPr/>
        </p:nvPicPr>
        <p:blipFill>
          <a:blip r:embed="rId3" cstate="print"/>
          <a:srcRect l="16466" r="39264"/>
          <a:stretch>
            <a:fillRect/>
          </a:stretch>
        </p:blipFill>
        <p:spPr bwMode="auto">
          <a:xfrm rot="5400000">
            <a:off x="1321277" y="3631723"/>
            <a:ext cx="2229802" cy="3348355"/>
          </a:xfrm>
          <a:prstGeom prst="rect">
            <a:avLst/>
          </a:prstGeom>
          <a:noFill/>
          <a:ln w="9525">
            <a:noFill/>
            <a:miter lim="800000"/>
            <a:headEnd/>
            <a:tailEnd/>
          </a:ln>
        </p:spPr>
      </p:pic>
      <p:pic>
        <p:nvPicPr>
          <p:cNvPr id="11" name="صورة 5" descr="C:\Users\zaid\Desktop\sul\٢٠١٥٠٤١٩_١٠٠٤١٨_8_bestshot.jpg"/>
          <p:cNvPicPr/>
          <p:nvPr/>
        </p:nvPicPr>
        <p:blipFill>
          <a:blip r:embed="rId4" cstate="print"/>
          <a:srcRect l="20065" t="6383" r="24266" b="16312"/>
          <a:stretch>
            <a:fillRect/>
          </a:stretch>
        </p:blipFill>
        <p:spPr bwMode="auto">
          <a:xfrm>
            <a:off x="5063490" y="4190999"/>
            <a:ext cx="3547110" cy="2229803"/>
          </a:xfrm>
          <a:prstGeom prst="rect">
            <a:avLst/>
          </a:prstGeom>
          <a:noFill/>
          <a:ln w="9525">
            <a:noFill/>
            <a:miter lim="800000"/>
            <a:headEnd/>
            <a:tailEnd/>
          </a:ln>
        </p:spPr>
      </p:pic>
    </p:spTree>
    <p:extLst>
      <p:ext uri="{BB962C8B-B14F-4D97-AF65-F5344CB8AC3E}">
        <p14:creationId xmlns:p14="http://schemas.microsoft.com/office/powerpoint/2010/main" val="25990805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838200" y="533400"/>
            <a:ext cx="7467600" cy="1600200"/>
          </a:xfrm>
          <a:prstGeom prst="roundRect">
            <a:avLst/>
          </a:prstGeom>
          <a:solidFill>
            <a:srgbClr val="FFFFFF">
              <a:lumMod val="95000"/>
            </a:srgbClr>
          </a:solidFill>
          <a:ln>
            <a:noFill/>
          </a:ln>
          <a:effectLst/>
          <a:extLst/>
        </p:spPr>
        <p:txBody>
          <a:bodyPr/>
          <a:lstStyle/>
          <a:p>
            <a:pPr lvl="0" algn="r" rtl="1">
              <a:lnSpc>
                <a:spcPct val="115000"/>
              </a:lnSpc>
              <a:spcAft>
                <a:spcPts val="1000"/>
              </a:spcAft>
              <a:defRPr/>
            </a:pPr>
            <a:r>
              <a:rPr lang="en-US" sz="2000" dirty="0" smtClean="0">
                <a:solidFill>
                  <a:srgbClr val="7030A0"/>
                </a:solidFill>
                <a:latin typeface="Times New Roman"/>
                <a:ea typeface="Calibri"/>
              </a:rPr>
              <a:t>Juvenile stage</a:t>
            </a:r>
          </a:p>
          <a:p>
            <a:pPr lvl="0" algn="r" rtl="1">
              <a:lnSpc>
                <a:spcPct val="115000"/>
              </a:lnSpc>
              <a:spcAft>
                <a:spcPts val="1000"/>
              </a:spcAft>
              <a:defRPr/>
            </a:pPr>
            <a:r>
              <a:rPr lang="ar-IQ" sz="2000" dirty="0" smtClean="0">
                <a:solidFill>
                  <a:srgbClr val="00B050"/>
                </a:solidFill>
                <a:ea typeface="Calibri"/>
                <a:cs typeface="Times New Roman"/>
              </a:rPr>
              <a:t>يبلغ </a:t>
            </a:r>
            <a:r>
              <a:rPr lang="ar-IQ" sz="2000" dirty="0">
                <a:solidFill>
                  <a:srgbClr val="00B050"/>
                </a:solidFill>
                <a:ea typeface="Calibri"/>
                <a:cs typeface="Times New Roman"/>
              </a:rPr>
              <a:t>معدل </a:t>
            </a:r>
            <a:r>
              <a:rPr lang="ar-IQ" sz="2000" dirty="0" smtClean="0">
                <a:solidFill>
                  <a:srgbClr val="00B050"/>
                </a:solidFill>
                <a:ea typeface="Calibri"/>
                <a:cs typeface="Times New Roman"/>
              </a:rPr>
              <a:t>طول اليافعة (</a:t>
            </a:r>
            <a:r>
              <a:rPr lang="en-US" sz="2000" dirty="0">
                <a:solidFill>
                  <a:srgbClr val="00B050"/>
                </a:solidFill>
                <a:latin typeface="Times New Roman"/>
                <a:ea typeface="Calibri"/>
              </a:rPr>
              <a:t>35</a:t>
            </a:r>
            <a:r>
              <a:rPr lang="ar-IQ" sz="2000" dirty="0">
                <a:solidFill>
                  <a:srgbClr val="00B050"/>
                </a:solidFill>
                <a:latin typeface="Times New Roman"/>
                <a:ea typeface="Calibri"/>
              </a:rPr>
              <a:t> - </a:t>
            </a:r>
            <a:r>
              <a:rPr lang="en-US" sz="2000" dirty="0">
                <a:solidFill>
                  <a:srgbClr val="00B050"/>
                </a:solidFill>
                <a:latin typeface="Times New Roman"/>
                <a:ea typeface="Calibri"/>
              </a:rPr>
              <a:t>40</a:t>
            </a:r>
            <a:r>
              <a:rPr lang="ar-IQ" sz="2000" dirty="0">
                <a:solidFill>
                  <a:srgbClr val="00B050"/>
                </a:solidFill>
                <a:latin typeface="Times New Roman"/>
                <a:ea typeface="Calibri"/>
              </a:rPr>
              <a:t> ملم) مع اكتمال تكون الحراشف وتبدو اليافعة  تشبه السمكة </a:t>
            </a:r>
            <a:r>
              <a:rPr lang="ar-IQ" sz="2000" dirty="0" smtClean="0">
                <a:solidFill>
                  <a:srgbClr val="00B050"/>
                </a:solidFill>
                <a:latin typeface="Times New Roman"/>
                <a:ea typeface="Calibri"/>
              </a:rPr>
              <a:t>البالغة. </a:t>
            </a:r>
            <a:endParaRPr kumimoji="0" lang="en-US" sz="2000" b="0" i="0" u="none" strike="noStrike" kern="0" cap="none" spc="0" normalizeH="0" baseline="0" noProof="0" dirty="0">
              <a:ln>
                <a:noFill/>
              </a:ln>
              <a:solidFill>
                <a:srgbClr val="00B050"/>
              </a:solidFill>
              <a:effectLst/>
              <a:uLnTx/>
              <a:uFillTx/>
              <a:latin typeface="Simplified Arabic" pitchFamily="18" charset="-78"/>
              <a:ea typeface="Calibri"/>
              <a:cs typeface="Simplified Arabic" pitchFamily="18" charset="-78"/>
            </a:endParaRPr>
          </a:p>
        </p:txBody>
      </p:sp>
      <p:pic>
        <p:nvPicPr>
          <p:cNvPr id="9" name="صورة 6" descr="C:\Users\zaid\Desktop\sul\٢٠١٥٠٤٢٣_٠٩٣٠١٤.jpg"/>
          <p:cNvPicPr/>
          <p:nvPr/>
        </p:nvPicPr>
        <p:blipFill>
          <a:blip r:embed="rId2" cstate="print"/>
          <a:srcRect l="16466" b="14835"/>
          <a:stretch>
            <a:fillRect/>
          </a:stretch>
        </p:blipFill>
        <p:spPr bwMode="auto">
          <a:xfrm>
            <a:off x="5042535" y="2550160"/>
            <a:ext cx="3187065" cy="1828800"/>
          </a:xfrm>
          <a:prstGeom prst="rect">
            <a:avLst/>
          </a:prstGeom>
          <a:noFill/>
          <a:ln w="9525">
            <a:noFill/>
            <a:miter lim="800000"/>
            <a:headEnd/>
            <a:tailEnd/>
          </a:ln>
        </p:spPr>
      </p:pic>
      <p:pic>
        <p:nvPicPr>
          <p:cNvPr id="10" name="صورة 7" descr="C:\Users\zaid\Desktop\sul\٢٠١٥٠٤٢٣_٠٩٢٨٤٥.jpg"/>
          <p:cNvPicPr/>
          <p:nvPr/>
        </p:nvPicPr>
        <p:blipFill>
          <a:blip r:embed="rId3" cstate="print"/>
          <a:srcRect l="12471" t="8511" r="5990"/>
          <a:stretch>
            <a:fillRect/>
          </a:stretch>
        </p:blipFill>
        <p:spPr bwMode="auto">
          <a:xfrm>
            <a:off x="914400" y="2550160"/>
            <a:ext cx="3206750" cy="1828800"/>
          </a:xfrm>
          <a:prstGeom prst="rect">
            <a:avLst/>
          </a:prstGeom>
          <a:noFill/>
          <a:ln w="9525">
            <a:noFill/>
            <a:miter lim="800000"/>
            <a:headEnd/>
            <a:tailEnd/>
          </a:ln>
        </p:spPr>
      </p:pic>
    </p:spTree>
    <p:extLst>
      <p:ext uri="{BB962C8B-B14F-4D97-AF65-F5344CB8AC3E}">
        <p14:creationId xmlns:p14="http://schemas.microsoft.com/office/powerpoint/2010/main" val="2650651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401638" y="762000"/>
            <a:ext cx="8382000" cy="2202141"/>
          </a:xfrm>
          <a:prstGeom prst="rect">
            <a:avLst/>
          </a:prstGeom>
          <a:gradFill rotWithShape="1">
            <a:gsLst>
              <a:gs pos="0">
                <a:srgbClr val="66FF33"/>
              </a:gs>
              <a:gs pos="99001">
                <a:srgbClr val="66FF33"/>
              </a:gs>
              <a:gs pos="100000">
                <a:srgbClr val="475E00"/>
              </a:gs>
            </a:gsLst>
            <a:path path="shape">
              <a:fillToRect l="50000" t="50000" r="50000" b="50000"/>
            </a:path>
          </a:gradFill>
          <a:ln w="9525">
            <a:solidFill>
              <a:srgbClr val="993300"/>
            </a:solidFill>
            <a:miter lim="800000"/>
            <a:headEnd/>
            <a:tailEnd/>
          </a:ln>
        </p:spPr>
        <p:txBody>
          <a:bodyPr>
            <a:spAutoFit/>
          </a:bodyPr>
          <a:lstStyle>
            <a:lvl1pPr eaLnBrk="0" hangingPunct="0">
              <a:defRPr sz="3200">
                <a:solidFill>
                  <a:srgbClr val="CC3300"/>
                </a:solidFill>
                <a:latin typeface="Comic Sans MS" pitchFamily="66" charset="0"/>
                <a:cs typeface="Times New Roman" pitchFamily="18" charset="0"/>
              </a:defRPr>
            </a:lvl1pPr>
            <a:lvl2pPr marL="742950" indent="-285750" eaLnBrk="0" hangingPunct="0">
              <a:defRPr sz="3200">
                <a:solidFill>
                  <a:srgbClr val="CC3300"/>
                </a:solidFill>
                <a:latin typeface="Comic Sans MS" pitchFamily="66" charset="0"/>
                <a:cs typeface="Times New Roman" pitchFamily="18" charset="0"/>
              </a:defRPr>
            </a:lvl2pPr>
            <a:lvl3pPr marL="1143000" indent="-228600" eaLnBrk="0" hangingPunct="0">
              <a:defRPr sz="3200">
                <a:solidFill>
                  <a:srgbClr val="CC3300"/>
                </a:solidFill>
                <a:latin typeface="Comic Sans MS" pitchFamily="66" charset="0"/>
                <a:cs typeface="Times New Roman" pitchFamily="18" charset="0"/>
              </a:defRPr>
            </a:lvl3pPr>
            <a:lvl4pPr marL="1600200" indent="-228600" eaLnBrk="0" hangingPunct="0">
              <a:defRPr sz="3200">
                <a:solidFill>
                  <a:srgbClr val="CC3300"/>
                </a:solidFill>
                <a:latin typeface="Comic Sans MS" pitchFamily="66" charset="0"/>
                <a:cs typeface="Times New Roman" pitchFamily="18" charset="0"/>
              </a:defRPr>
            </a:lvl4pPr>
            <a:lvl5pPr marL="2057400" indent="-228600" eaLnBrk="0" hangingPunct="0">
              <a:defRPr sz="3200">
                <a:solidFill>
                  <a:srgbClr val="CC3300"/>
                </a:solidFill>
                <a:latin typeface="Comic Sans MS" pitchFamily="66" charset="0"/>
                <a:cs typeface="Times New Roman" pitchFamily="18" charset="0"/>
              </a:defRPr>
            </a:lvl5pPr>
            <a:lvl6pPr marL="2514600" indent="-228600" algn="r" eaLnBrk="0" fontAlgn="base" hangingPunct="0">
              <a:spcBef>
                <a:spcPct val="0"/>
              </a:spcBef>
              <a:spcAft>
                <a:spcPct val="0"/>
              </a:spcAft>
              <a:defRPr sz="3200">
                <a:solidFill>
                  <a:srgbClr val="CC3300"/>
                </a:solidFill>
                <a:latin typeface="Comic Sans MS" pitchFamily="66" charset="0"/>
                <a:cs typeface="Times New Roman" pitchFamily="18" charset="0"/>
              </a:defRPr>
            </a:lvl6pPr>
            <a:lvl7pPr marL="2971800" indent="-228600" algn="r" eaLnBrk="0" fontAlgn="base" hangingPunct="0">
              <a:spcBef>
                <a:spcPct val="0"/>
              </a:spcBef>
              <a:spcAft>
                <a:spcPct val="0"/>
              </a:spcAft>
              <a:defRPr sz="3200">
                <a:solidFill>
                  <a:srgbClr val="CC3300"/>
                </a:solidFill>
                <a:latin typeface="Comic Sans MS" pitchFamily="66" charset="0"/>
                <a:cs typeface="Times New Roman" pitchFamily="18" charset="0"/>
              </a:defRPr>
            </a:lvl7pPr>
            <a:lvl8pPr marL="3429000" indent="-228600" algn="r" eaLnBrk="0" fontAlgn="base" hangingPunct="0">
              <a:spcBef>
                <a:spcPct val="0"/>
              </a:spcBef>
              <a:spcAft>
                <a:spcPct val="0"/>
              </a:spcAft>
              <a:defRPr sz="3200">
                <a:solidFill>
                  <a:srgbClr val="CC3300"/>
                </a:solidFill>
                <a:latin typeface="Comic Sans MS" pitchFamily="66" charset="0"/>
                <a:cs typeface="Times New Roman" pitchFamily="18" charset="0"/>
              </a:defRPr>
            </a:lvl8pPr>
            <a:lvl9pPr marL="3886200" indent="-228600" algn="r" eaLnBrk="0" fontAlgn="base" hangingPunct="0">
              <a:spcBef>
                <a:spcPct val="0"/>
              </a:spcBef>
              <a:spcAft>
                <a:spcPct val="0"/>
              </a:spcAft>
              <a:defRPr sz="3200">
                <a:solidFill>
                  <a:srgbClr val="CC3300"/>
                </a:solidFill>
                <a:latin typeface="Comic Sans MS" pitchFamily="66" charset="0"/>
                <a:cs typeface="Times New Roman" pitchFamily="18" charset="0"/>
              </a:defRPr>
            </a:lvl9pPr>
          </a:lstStyle>
          <a:p>
            <a:pPr algn="just" rtl="1">
              <a:lnSpc>
                <a:spcPct val="115000"/>
              </a:lnSpc>
              <a:spcAft>
                <a:spcPts val="1000"/>
              </a:spcAft>
            </a:pPr>
            <a:r>
              <a:rPr lang="ar-IQ" sz="2400" dirty="0">
                <a:solidFill>
                  <a:schemeClr val="accent6">
                    <a:lumMod val="75000"/>
                  </a:schemeClr>
                </a:solidFill>
                <a:latin typeface="Times New Roman"/>
                <a:ea typeface="Calibri"/>
                <a:cs typeface="Simplified Arabic"/>
              </a:rPr>
              <a:t>تعد دراسة مراحل التطور الجنيني وبشكل متسلسل أداة تزود الباحثين ب</a:t>
            </a:r>
            <a:r>
              <a:rPr lang="ar-IQ" sz="2400" dirty="0" smtClean="0">
                <a:solidFill>
                  <a:schemeClr val="accent6">
                    <a:lumMod val="75000"/>
                  </a:schemeClr>
                </a:solidFill>
                <a:latin typeface="Times New Roman"/>
                <a:ea typeface="Calibri"/>
                <a:cs typeface="Simplified Arabic"/>
              </a:rPr>
              <a:t>الدقة </a:t>
            </a:r>
            <a:r>
              <a:rPr lang="ar-IQ" sz="2400" dirty="0">
                <a:solidFill>
                  <a:schemeClr val="accent6">
                    <a:lumMod val="75000"/>
                  </a:schemeClr>
                </a:solidFill>
                <a:latin typeface="Times New Roman"/>
                <a:ea typeface="Calibri"/>
                <a:cs typeface="Simplified Arabic"/>
              </a:rPr>
              <a:t>في الدراسات التطورية لكون الأجنة تنمو في معدلات نمو مختلفة قليلاً ضمن النوع </a:t>
            </a:r>
            <a:r>
              <a:rPr lang="ar-IQ" sz="2400" dirty="0" smtClean="0">
                <a:solidFill>
                  <a:schemeClr val="accent6">
                    <a:lumMod val="75000"/>
                  </a:schemeClr>
                </a:solidFill>
                <a:latin typeface="Times New Roman"/>
                <a:ea typeface="Calibri"/>
                <a:cs typeface="Simplified Arabic"/>
              </a:rPr>
              <a:t>نفسه في الدفعة الواحدة. </a:t>
            </a:r>
            <a:r>
              <a:rPr lang="ar-IQ" sz="2400" dirty="0">
                <a:solidFill>
                  <a:schemeClr val="accent6">
                    <a:lumMod val="75000"/>
                  </a:schemeClr>
                </a:solidFill>
                <a:latin typeface="Calibri"/>
                <a:ea typeface="Calibri"/>
                <a:cs typeface="Simplified Arabic"/>
              </a:rPr>
              <a:t>وتشترك أجنة الأسماك في الصفات العامة للحبليات مع الفقريات الأخرى ، فضلاً عن ذلك فأن أغلب أجنة الأسماك تتطور خارجياً من البيوض الشفافة مما يجعل منها موديلاً خاصاً في دراسة التطور الجنيني </a:t>
            </a:r>
            <a:r>
              <a:rPr lang="ar-IQ" sz="2400" dirty="0" smtClean="0">
                <a:solidFill>
                  <a:schemeClr val="accent6">
                    <a:lumMod val="75000"/>
                  </a:schemeClr>
                </a:solidFill>
                <a:latin typeface="Calibri"/>
                <a:ea typeface="Calibri"/>
                <a:cs typeface="Simplified Arabic"/>
              </a:rPr>
              <a:t>للفقريات.</a:t>
            </a:r>
            <a:endParaRPr lang="en-US" sz="2400" dirty="0">
              <a:solidFill>
                <a:schemeClr val="accent6">
                  <a:lumMod val="75000"/>
                </a:schemeClr>
              </a:solidFill>
              <a:effectLst/>
              <a:latin typeface="Calibri"/>
              <a:ea typeface="Calibri"/>
              <a:cs typeface="Arial"/>
            </a:endParaRPr>
          </a:p>
        </p:txBody>
      </p:sp>
      <p:sp>
        <p:nvSpPr>
          <p:cNvPr id="7" name="Rounded Rectangle 1"/>
          <p:cNvSpPr>
            <a:spLocks noChangeArrowheads="1"/>
          </p:cNvSpPr>
          <p:nvPr/>
        </p:nvSpPr>
        <p:spPr bwMode="auto">
          <a:xfrm>
            <a:off x="382588" y="3810000"/>
            <a:ext cx="8382000" cy="1600200"/>
          </a:xfrm>
          <a:prstGeom prst="roundRect">
            <a:avLst>
              <a:gd name="adj" fmla="val 16667"/>
            </a:avLst>
          </a:prstGeom>
          <a:solidFill>
            <a:srgbClr val="66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lvl="0" algn="just" rtl="1">
              <a:lnSpc>
                <a:spcPct val="115000"/>
              </a:lnSpc>
              <a:spcAft>
                <a:spcPts val="1000"/>
              </a:spcAft>
            </a:pPr>
            <a:r>
              <a:rPr lang="ar-IQ" sz="2400" dirty="0">
                <a:solidFill>
                  <a:srgbClr val="FF0000"/>
                </a:solidFill>
                <a:latin typeface="Times New Roman"/>
                <a:ea typeface="Times New Roman"/>
                <a:cs typeface="Simplified Arabic"/>
              </a:rPr>
              <a:t>إن التطور السريع في أجنة </a:t>
            </a:r>
            <a:r>
              <a:rPr lang="ar-IQ" sz="2400" dirty="0" smtClean="0">
                <a:solidFill>
                  <a:srgbClr val="FF0000"/>
                </a:solidFill>
                <a:latin typeface="Times New Roman"/>
                <a:ea typeface="Times New Roman"/>
                <a:cs typeface="Simplified Arabic"/>
              </a:rPr>
              <a:t>الأسماك </a:t>
            </a:r>
            <a:r>
              <a:rPr lang="ar-IQ" sz="2400" dirty="0">
                <a:solidFill>
                  <a:srgbClr val="FF0000"/>
                </a:solidFill>
                <a:latin typeface="Times New Roman"/>
                <a:ea typeface="Times New Roman"/>
                <a:cs typeface="Simplified Arabic"/>
              </a:rPr>
              <a:t>سببه توفر الظروف البيئية الملائمة من درجة حرارة وأوكسجين </a:t>
            </a:r>
            <a:r>
              <a:rPr lang="ar-IQ" sz="2400" dirty="0" smtClean="0">
                <a:solidFill>
                  <a:srgbClr val="FF0000"/>
                </a:solidFill>
                <a:latin typeface="Times New Roman"/>
                <a:ea typeface="Times New Roman"/>
                <a:cs typeface="Simplified Arabic"/>
              </a:rPr>
              <a:t>مضافاً </a:t>
            </a:r>
            <a:r>
              <a:rPr lang="ar-IQ" sz="2400" dirty="0">
                <a:solidFill>
                  <a:srgbClr val="FF0000"/>
                </a:solidFill>
                <a:latin typeface="Times New Roman"/>
                <a:ea typeface="Times New Roman"/>
                <a:cs typeface="Simplified Arabic"/>
              </a:rPr>
              <a:t>اليه الصفات الحياتية الجيدة </a:t>
            </a:r>
            <a:r>
              <a:rPr lang="ar-IQ" sz="2400" dirty="0" smtClean="0">
                <a:solidFill>
                  <a:srgbClr val="FF0000"/>
                </a:solidFill>
                <a:latin typeface="Times New Roman"/>
                <a:ea typeface="Times New Roman"/>
                <a:cs typeface="Simplified Arabic"/>
              </a:rPr>
              <a:t>للأمهات </a:t>
            </a:r>
            <a:r>
              <a:rPr lang="ar-IQ" sz="2400" dirty="0">
                <a:solidFill>
                  <a:srgbClr val="FF0000"/>
                </a:solidFill>
                <a:latin typeface="Times New Roman"/>
                <a:ea typeface="Times New Roman"/>
                <a:cs typeface="Simplified Arabic"/>
              </a:rPr>
              <a:t>الحاملة </a:t>
            </a:r>
            <a:r>
              <a:rPr lang="ar-IQ" sz="2400" dirty="0" smtClean="0">
                <a:solidFill>
                  <a:srgbClr val="FF0000"/>
                </a:solidFill>
                <a:latin typeface="Times New Roman"/>
                <a:ea typeface="Times New Roman"/>
                <a:cs typeface="Simplified Arabic"/>
              </a:rPr>
              <a:t>للبيض</a:t>
            </a:r>
          </a:p>
          <a:p>
            <a:pPr lvl="0" algn="just" rtl="1">
              <a:lnSpc>
                <a:spcPct val="115000"/>
              </a:lnSpc>
              <a:spcAft>
                <a:spcPts val="1000"/>
              </a:spcAft>
            </a:pPr>
            <a:r>
              <a:rPr lang="ar-IQ" sz="2400" dirty="0" smtClean="0">
                <a:solidFill>
                  <a:srgbClr val="FF0000"/>
                </a:solidFill>
                <a:latin typeface="Times New Roman"/>
                <a:ea typeface="Times New Roman"/>
                <a:cs typeface="Simplified Arabic"/>
              </a:rPr>
              <a:t> </a:t>
            </a:r>
            <a:endParaRPr lang="en-US" sz="2400" dirty="0" smtClean="0">
              <a:solidFill>
                <a:srgbClr val="FF0000"/>
              </a:solidFill>
              <a:latin typeface="Times New Roman"/>
              <a:ea typeface="Times New Roman"/>
              <a:cs typeface="Simplified Arabic"/>
            </a:endParaRPr>
          </a:p>
        </p:txBody>
      </p:sp>
    </p:spTree>
    <p:extLst>
      <p:ext uri="{BB962C8B-B14F-4D97-AF65-F5344CB8AC3E}">
        <p14:creationId xmlns:p14="http://schemas.microsoft.com/office/powerpoint/2010/main" val="15003480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199" y="533400"/>
            <a:ext cx="8156575" cy="1752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15000"/>
              </a:lnSpc>
              <a:spcAft>
                <a:spcPts val="1000"/>
              </a:spcAft>
            </a:pPr>
            <a:r>
              <a:rPr lang="ar-IQ" dirty="0">
                <a:solidFill>
                  <a:srgbClr val="0070C0"/>
                </a:solidFill>
                <a:latin typeface="Times New Roman"/>
                <a:ea typeface="Times New Roman"/>
                <a:cs typeface="Simplified Arabic"/>
              </a:rPr>
              <a:t>تعد درجة الحرارة اهم عامل يؤثر على نسبة ونوعية التطور </a:t>
            </a:r>
            <a:r>
              <a:rPr lang="ar-IQ" dirty="0" smtClean="0">
                <a:solidFill>
                  <a:srgbClr val="0070C0"/>
                </a:solidFill>
                <a:latin typeface="Times New Roman"/>
                <a:ea typeface="Times New Roman"/>
                <a:cs typeface="Simplified Arabic"/>
              </a:rPr>
              <a:t>الجنيني، إذ إن </a:t>
            </a:r>
            <a:r>
              <a:rPr lang="ar-IQ" dirty="0">
                <a:solidFill>
                  <a:srgbClr val="0070C0"/>
                </a:solidFill>
                <a:latin typeface="Times New Roman"/>
                <a:ea typeface="Times New Roman"/>
                <a:cs typeface="Simplified Arabic"/>
              </a:rPr>
              <a:t>انخفاض درجة حرارة ماء الحاضنات يؤخر تطور الأجنة وله  تأثيرات على نسبة بقاءها وكذلك يؤدي إلى كثرة التشوهات </a:t>
            </a:r>
            <a:r>
              <a:rPr lang="ar-IQ" dirty="0" smtClean="0">
                <a:solidFill>
                  <a:srgbClr val="0070C0"/>
                </a:solidFill>
                <a:latin typeface="Times New Roman"/>
                <a:ea typeface="Times New Roman"/>
                <a:cs typeface="Simplified Arabic"/>
              </a:rPr>
              <a:t>فيها، في حين ان الارتفاع </a:t>
            </a:r>
            <a:r>
              <a:rPr lang="ar-IQ" dirty="0">
                <a:solidFill>
                  <a:srgbClr val="0070C0"/>
                </a:solidFill>
                <a:latin typeface="Times New Roman"/>
                <a:ea typeface="Times New Roman"/>
                <a:cs typeface="Simplified Arabic"/>
              </a:rPr>
              <a:t>في درجة حرارة ماء الحاضنات له تأثير كبير في تدهور التناظر الخلوي وحصول تكسر في الحبيبات الزيتية </a:t>
            </a:r>
            <a:r>
              <a:rPr lang="ar-IQ" dirty="0" smtClean="0">
                <a:solidFill>
                  <a:srgbClr val="0070C0"/>
                </a:solidFill>
                <a:latin typeface="Times New Roman"/>
                <a:ea typeface="Times New Roman"/>
                <a:cs typeface="Simplified Arabic"/>
              </a:rPr>
              <a:t>مما يسبب </a:t>
            </a:r>
            <a:r>
              <a:rPr lang="ar-IQ" dirty="0">
                <a:solidFill>
                  <a:srgbClr val="0070C0"/>
                </a:solidFill>
                <a:latin typeface="Times New Roman"/>
                <a:ea typeface="Times New Roman"/>
                <a:cs typeface="Simplified Arabic"/>
              </a:rPr>
              <a:t>فناء جماعي </a:t>
            </a:r>
            <a:r>
              <a:rPr lang="ar-IQ" dirty="0" smtClean="0">
                <a:solidFill>
                  <a:srgbClr val="0070C0"/>
                </a:solidFill>
                <a:latin typeface="Times New Roman"/>
                <a:ea typeface="Times New Roman"/>
                <a:cs typeface="Simplified Arabic"/>
              </a:rPr>
              <a:t>للأجنة.</a:t>
            </a:r>
            <a:endParaRPr lang="en-US" sz="1400" dirty="0">
              <a:solidFill>
                <a:srgbClr val="0070C0"/>
              </a:solidFill>
              <a:ea typeface="Calibri"/>
              <a:cs typeface="Arial"/>
            </a:endParaRPr>
          </a:p>
        </p:txBody>
      </p:sp>
      <p:sp>
        <p:nvSpPr>
          <p:cNvPr id="4" name="Rounded Rectangle 3"/>
          <p:cNvSpPr/>
          <p:nvPr/>
        </p:nvSpPr>
        <p:spPr>
          <a:xfrm>
            <a:off x="457200" y="2971800"/>
            <a:ext cx="8156574" cy="1981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dirty="0">
                <a:solidFill>
                  <a:srgbClr val="7030A0"/>
                </a:solidFill>
                <a:latin typeface="Simplified Arabic" pitchFamily="18" charset="-78"/>
                <a:ea typeface="Times New Roman"/>
                <a:cs typeface="Simplified Arabic" pitchFamily="18" charset="-78"/>
              </a:rPr>
              <a:t>و</a:t>
            </a:r>
            <a:r>
              <a:rPr lang="ar-EG" dirty="0" smtClean="0">
                <a:solidFill>
                  <a:srgbClr val="7030A0"/>
                </a:solidFill>
                <a:latin typeface="Simplified Arabic" pitchFamily="18" charset="-78"/>
                <a:ea typeface="Times New Roman"/>
                <a:cs typeface="Simplified Arabic" pitchFamily="18" charset="-78"/>
              </a:rPr>
              <a:t>تعد </a:t>
            </a:r>
            <a:r>
              <a:rPr lang="ar-EG" dirty="0">
                <a:solidFill>
                  <a:srgbClr val="7030A0"/>
                </a:solidFill>
                <a:latin typeface="Simplified Arabic" pitchFamily="18" charset="-78"/>
                <a:ea typeface="Times New Roman"/>
                <a:cs typeface="Simplified Arabic" pitchFamily="18" charset="-78"/>
              </a:rPr>
              <a:t>بيوض الأسماك ويرقاتها من العوامل المنظمة للمخزون السمكي باعتبارها الرافد الرئيس الذي يمد المخزون بأفراد جديدة تعوض الخسائر التي تحصل للتجمعات نتيجة النفوق الطبيعي أو نتيجة الصيد، وبذلك تعطي تصورا عن التغيرات المستقبلية التي تحصل في </a:t>
            </a:r>
            <a:r>
              <a:rPr lang="ar-EG" dirty="0" smtClean="0">
                <a:solidFill>
                  <a:srgbClr val="7030A0"/>
                </a:solidFill>
                <a:latin typeface="Simplified Arabic" pitchFamily="18" charset="-78"/>
                <a:ea typeface="Times New Roman"/>
                <a:cs typeface="Simplified Arabic" pitchFamily="18" charset="-78"/>
              </a:rPr>
              <a:t>المخزون</a:t>
            </a:r>
            <a:r>
              <a:rPr lang="ar-IQ" dirty="0" smtClean="0">
                <a:solidFill>
                  <a:srgbClr val="7030A0"/>
                </a:solidFill>
                <a:latin typeface="Simplified Arabic" pitchFamily="18" charset="-78"/>
                <a:ea typeface="Times New Roman"/>
                <a:cs typeface="Simplified Arabic" pitchFamily="18" charset="-78"/>
              </a:rPr>
              <a:t>،</a:t>
            </a:r>
            <a:r>
              <a:rPr lang="en-US" dirty="0" smtClean="0">
                <a:solidFill>
                  <a:srgbClr val="7030A0"/>
                </a:solidFill>
                <a:latin typeface="Simplified Arabic" pitchFamily="18" charset="-78"/>
                <a:ea typeface="Times New Roman"/>
                <a:cs typeface="Simplified Arabic" pitchFamily="18" charset="-78"/>
              </a:rPr>
              <a:t> </a:t>
            </a:r>
            <a:r>
              <a:rPr lang="ar-IQ" dirty="0" smtClean="0">
                <a:solidFill>
                  <a:srgbClr val="7030A0"/>
                </a:solidFill>
                <a:latin typeface="Simplified Arabic" pitchFamily="18" charset="-78"/>
                <a:ea typeface="Times New Roman"/>
                <a:cs typeface="Simplified Arabic" pitchFamily="18" charset="-78"/>
              </a:rPr>
              <a:t>و</a:t>
            </a:r>
            <a:r>
              <a:rPr lang="ar-EG" dirty="0" smtClean="0">
                <a:solidFill>
                  <a:srgbClr val="7030A0"/>
                </a:solidFill>
                <a:latin typeface="Simplified Arabic" pitchFamily="18" charset="-78"/>
                <a:ea typeface="Times New Roman"/>
                <a:cs typeface="Simplified Arabic" pitchFamily="18" charset="-78"/>
              </a:rPr>
              <a:t>لا </a:t>
            </a:r>
            <a:r>
              <a:rPr lang="ar-EG" dirty="0">
                <a:solidFill>
                  <a:srgbClr val="7030A0"/>
                </a:solidFill>
                <a:latin typeface="Simplified Arabic" pitchFamily="18" charset="-78"/>
                <a:ea typeface="Times New Roman"/>
                <a:cs typeface="Simplified Arabic" pitchFamily="18" charset="-78"/>
              </a:rPr>
              <a:t>تكون معلومتنا عن</a:t>
            </a:r>
            <a:r>
              <a:rPr lang="ar-EG" b="1" dirty="0">
                <a:solidFill>
                  <a:srgbClr val="7030A0"/>
                </a:solidFill>
                <a:latin typeface="Simplified Arabic" pitchFamily="18" charset="-78"/>
                <a:ea typeface="Times New Roman"/>
                <a:cs typeface="Simplified Arabic" pitchFamily="18" charset="-78"/>
              </a:rPr>
              <a:t> </a:t>
            </a:r>
            <a:r>
              <a:rPr lang="ar-EG" dirty="0">
                <a:solidFill>
                  <a:srgbClr val="7030A0"/>
                </a:solidFill>
                <a:latin typeface="Simplified Arabic" pitchFamily="18" charset="-78"/>
                <a:ea typeface="Times New Roman"/>
                <a:cs typeface="Simplified Arabic" pitchFamily="18" charset="-78"/>
              </a:rPr>
              <a:t>حياتية الأسماك</a:t>
            </a:r>
            <a:r>
              <a:rPr lang="ar-EG" b="1" dirty="0">
                <a:solidFill>
                  <a:srgbClr val="7030A0"/>
                </a:solidFill>
                <a:latin typeface="Simplified Arabic" pitchFamily="18" charset="-78"/>
                <a:ea typeface="Times New Roman"/>
                <a:cs typeface="Simplified Arabic" pitchFamily="18" charset="-78"/>
              </a:rPr>
              <a:t> </a:t>
            </a:r>
            <a:r>
              <a:rPr lang="ar-EG" dirty="0">
                <a:solidFill>
                  <a:srgbClr val="7030A0"/>
                </a:solidFill>
                <a:latin typeface="Simplified Arabic" pitchFamily="18" charset="-78"/>
                <a:ea typeface="Times New Roman"/>
                <a:cs typeface="Simplified Arabic" pitchFamily="18" charset="-78"/>
              </a:rPr>
              <a:t>متكاملة بدون معرفة جيدة بالتاريخ الطبيعي لتلك </a:t>
            </a:r>
            <a:r>
              <a:rPr lang="ar-EG" dirty="0" smtClean="0">
                <a:solidFill>
                  <a:srgbClr val="7030A0"/>
                </a:solidFill>
                <a:latin typeface="Simplified Arabic" pitchFamily="18" charset="-78"/>
                <a:ea typeface="Times New Roman"/>
                <a:cs typeface="Simplified Arabic" pitchFamily="18" charset="-78"/>
              </a:rPr>
              <a:t>الأسماك</a:t>
            </a:r>
            <a:r>
              <a:rPr lang="ar-IQ" dirty="0" smtClean="0">
                <a:solidFill>
                  <a:srgbClr val="7030A0"/>
                </a:solidFill>
                <a:latin typeface="Simplified Arabic" pitchFamily="18" charset="-78"/>
                <a:ea typeface="Times New Roman"/>
                <a:cs typeface="Simplified Arabic" pitchFamily="18" charset="-78"/>
              </a:rPr>
              <a:t>.</a:t>
            </a:r>
            <a:endParaRPr lang="en-US" dirty="0">
              <a:solidFill>
                <a:srgbClr val="7030A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90305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p:cNvSpPr>
            <a:spLocks noChangeArrowheads="1"/>
          </p:cNvSpPr>
          <p:nvPr/>
        </p:nvSpPr>
        <p:spPr bwMode="auto">
          <a:xfrm>
            <a:off x="609600" y="990600"/>
            <a:ext cx="8001000" cy="2895600"/>
          </a:xfrm>
          <a:prstGeom prst="roundRect">
            <a:avLst>
              <a:gd name="adj" fmla="val 16667"/>
            </a:avLst>
          </a:prstGeom>
          <a:solidFill>
            <a:srgbClr val="66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rtl="1">
              <a:lnSpc>
                <a:spcPct val="115000"/>
              </a:lnSpc>
              <a:spcAft>
                <a:spcPts val="1000"/>
              </a:spcAft>
            </a:pPr>
            <a:r>
              <a:rPr lang="en-US" sz="2000" dirty="0" smtClean="0">
                <a:solidFill>
                  <a:srgbClr val="7030A0"/>
                </a:solidFill>
                <a:latin typeface="Simplified Arabic" pitchFamily="18" charset="-78"/>
                <a:ea typeface="Calibri"/>
                <a:cs typeface="Simplified Arabic" pitchFamily="18" charset="-78"/>
              </a:rPr>
              <a:t>Hatching </a:t>
            </a:r>
            <a:r>
              <a:rPr lang="en-US" sz="2000" dirty="0">
                <a:solidFill>
                  <a:srgbClr val="7030A0"/>
                </a:solidFill>
                <a:latin typeface="Simplified Arabic" pitchFamily="18" charset="-78"/>
                <a:ea typeface="Calibri"/>
                <a:cs typeface="Simplified Arabic" pitchFamily="18" charset="-78"/>
              </a:rPr>
              <a:t>stage</a:t>
            </a:r>
            <a:endParaRPr lang="en-US" sz="1600" dirty="0">
              <a:solidFill>
                <a:srgbClr val="7030A0"/>
              </a:solidFill>
              <a:latin typeface="Simplified Arabic" pitchFamily="18" charset="-78"/>
              <a:ea typeface="Calibri"/>
              <a:cs typeface="Simplified Arabic" pitchFamily="18" charset="-78"/>
            </a:endParaRPr>
          </a:p>
          <a:p>
            <a:pPr algn="just" rtl="1">
              <a:lnSpc>
                <a:spcPct val="115000"/>
              </a:lnSpc>
              <a:spcAft>
                <a:spcPts val="1000"/>
              </a:spcAft>
            </a:pPr>
            <a:r>
              <a:rPr lang="ar-IQ" sz="2000" dirty="0" smtClean="0">
                <a:solidFill>
                  <a:srgbClr val="0070C0"/>
                </a:solidFill>
                <a:latin typeface="Simplified Arabic" pitchFamily="18" charset="-78"/>
                <a:ea typeface="Calibri"/>
                <a:cs typeface="Simplified Arabic" pitchFamily="18" charset="-78"/>
              </a:rPr>
              <a:t>تتحرر </a:t>
            </a:r>
            <a:r>
              <a:rPr lang="ar-IQ" sz="2000" dirty="0">
                <a:solidFill>
                  <a:srgbClr val="0070C0"/>
                </a:solidFill>
                <a:latin typeface="Simplified Arabic" pitchFamily="18" charset="-78"/>
                <a:ea typeface="Calibri"/>
                <a:cs typeface="Simplified Arabic" pitchFamily="18" charset="-78"/>
              </a:rPr>
              <a:t>اليرقة من </a:t>
            </a:r>
            <a:r>
              <a:rPr lang="ar-IQ" sz="2000" dirty="0" smtClean="0">
                <a:solidFill>
                  <a:srgbClr val="0070C0"/>
                </a:solidFill>
                <a:latin typeface="Simplified Arabic" pitchFamily="18" charset="-78"/>
                <a:ea typeface="Calibri"/>
                <a:cs typeface="Simplified Arabic" pitchFamily="18" charset="-78"/>
              </a:rPr>
              <a:t>غلاف (غشاء) </a:t>
            </a:r>
            <a:r>
              <a:rPr lang="ar-IQ" sz="2000" dirty="0">
                <a:solidFill>
                  <a:srgbClr val="0070C0"/>
                </a:solidFill>
                <a:latin typeface="Simplified Arabic" pitchFamily="18" charset="-78"/>
                <a:ea typeface="Calibri"/>
                <a:cs typeface="Simplified Arabic" pitchFamily="18" charset="-78"/>
              </a:rPr>
              <a:t>البيضة </a:t>
            </a:r>
            <a:r>
              <a:rPr lang="ar-IQ" sz="2000" dirty="0" smtClean="0">
                <a:solidFill>
                  <a:srgbClr val="0070C0"/>
                </a:solidFill>
                <a:latin typeface="Simplified Arabic" pitchFamily="18" charset="-78"/>
                <a:ea typeface="Calibri"/>
                <a:cs typeface="Simplified Arabic" pitchFamily="18" charset="-78"/>
              </a:rPr>
              <a:t>نتيجة </a:t>
            </a:r>
            <a:r>
              <a:rPr lang="ar-IQ" sz="2000" dirty="0">
                <a:solidFill>
                  <a:srgbClr val="0070C0"/>
                </a:solidFill>
                <a:latin typeface="Simplified Arabic" pitchFamily="18" charset="-78"/>
                <a:ea typeface="Calibri"/>
                <a:cs typeface="Simplified Arabic" pitchFamily="18" charset="-78"/>
              </a:rPr>
              <a:t>الحركات القوية للذنب مما </a:t>
            </a:r>
            <a:r>
              <a:rPr lang="ar-IQ" sz="2000" dirty="0" smtClean="0">
                <a:solidFill>
                  <a:srgbClr val="0070C0"/>
                </a:solidFill>
                <a:latin typeface="Simplified Arabic" pitchFamily="18" charset="-78"/>
                <a:ea typeface="Calibri"/>
                <a:cs typeface="Simplified Arabic" pitchFamily="18" charset="-78"/>
              </a:rPr>
              <a:t>يؤدي </a:t>
            </a:r>
            <a:r>
              <a:rPr lang="ar-IQ" sz="2000" dirty="0">
                <a:solidFill>
                  <a:srgbClr val="0070C0"/>
                </a:solidFill>
                <a:latin typeface="Simplified Arabic" pitchFamily="18" charset="-78"/>
                <a:ea typeface="Calibri"/>
                <a:cs typeface="Simplified Arabic" pitchFamily="18" charset="-78"/>
              </a:rPr>
              <a:t>الى تمزق</a:t>
            </a:r>
            <a:r>
              <a:rPr lang="ar-IQ" sz="2000" dirty="0">
                <a:solidFill>
                  <a:srgbClr val="FF0000"/>
                </a:solidFill>
                <a:latin typeface="Simplified Arabic" pitchFamily="18" charset="-78"/>
                <a:ea typeface="Calibri"/>
                <a:cs typeface="Simplified Arabic" pitchFamily="18" charset="-78"/>
              </a:rPr>
              <a:t> </a:t>
            </a:r>
            <a:r>
              <a:rPr lang="ar-IQ" sz="2000" dirty="0" smtClean="0">
                <a:solidFill>
                  <a:srgbClr val="0070C0"/>
                </a:solidFill>
                <a:latin typeface="Simplified Arabic" pitchFamily="18" charset="-78"/>
                <a:ea typeface="Calibri"/>
                <a:cs typeface="Simplified Arabic" pitchFamily="18" charset="-78"/>
              </a:rPr>
              <a:t>هذا الغشاء وتحرر </a:t>
            </a:r>
            <a:r>
              <a:rPr lang="ar-IQ" sz="2000" dirty="0">
                <a:solidFill>
                  <a:srgbClr val="0070C0"/>
                </a:solidFill>
                <a:latin typeface="Simplified Arabic" pitchFamily="18" charset="-78"/>
                <a:ea typeface="Calibri"/>
                <a:cs typeface="Simplified Arabic" pitchFamily="18" charset="-78"/>
              </a:rPr>
              <a:t>اليرقة التي </a:t>
            </a:r>
            <a:r>
              <a:rPr lang="ar-IQ" sz="2000" dirty="0" smtClean="0">
                <a:solidFill>
                  <a:srgbClr val="0070C0"/>
                </a:solidFill>
                <a:latin typeface="Simplified Arabic" pitchFamily="18" charset="-78"/>
                <a:ea typeface="Calibri"/>
                <a:cs typeface="Simplified Arabic" pitchFamily="18" charset="-78"/>
              </a:rPr>
              <a:t>تكون بطيئة الحركة، ملتصقة </a:t>
            </a:r>
            <a:r>
              <a:rPr lang="ar-IQ" sz="2000" dirty="0">
                <a:solidFill>
                  <a:srgbClr val="0070C0"/>
                </a:solidFill>
                <a:latin typeface="Simplified Arabic" pitchFamily="18" charset="-78"/>
                <a:ea typeface="Calibri"/>
                <a:cs typeface="Simplified Arabic" pitchFamily="18" charset="-78"/>
              </a:rPr>
              <a:t>بجدران </a:t>
            </a:r>
            <a:r>
              <a:rPr lang="ar-IQ" sz="2000" dirty="0" smtClean="0">
                <a:solidFill>
                  <a:srgbClr val="0070C0"/>
                </a:solidFill>
                <a:latin typeface="Simplified Arabic" pitchFamily="18" charset="-78"/>
                <a:ea typeface="Calibri"/>
                <a:cs typeface="Simplified Arabic" pitchFamily="18" charset="-78"/>
              </a:rPr>
              <a:t>المفقس (</a:t>
            </a:r>
            <a:r>
              <a:rPr lang="en-US" sz="2000" dirty="0" smtClean="0">
                <a:solidFill>
                  <a:srgbClr val="0070C0"/>
                </a:solidFill>
                <a:latin typeface="Simplified Arabic" pitchFamily="18" charset="-78"/>
                <a:ea typeface="Calibri"/>
                <a:cs typeface="Simplified Arabic" pitchFamily="18" charset="-78"/>
              </a:rPr>
              <a:t>Zug jar</a:t>
            </a:r>
            <a:r>
              <a:rPr lang="ar-IQ" sz="2000" dirty="0" smtClean="0">
                <a:solidFill>
                  <a:srgbClr val="0070C0"/>
                </a:solidFill>
                <a:latin typeface="Simplified Arabic" pitchFamily="18" charset="-78"/>
                <a:ea typeface="Calibri"/>
                <a:cs typeface="Simplified Arabic" pitchFamily="18" charset="-78"/>
              </a:rPr>
              <a:t>)، </a:t>
            </a:r>
            <a:r>
              <a:rPr lang="ar-IQ" sz="2000" dirty="0" smtClean="0">
                <a:solidFill>
                  <a:srgbClr val="0070C0"/>
                </a:solidFill>
                <a:latin typeface="Simplified Arabic" pitchFamily="18" charset="-78"/>
                <a:ea typeface="Calibri"/>
                <a:cs typeface="Simplified Arabic" pitchFamily="18" charset="-78"/>
              </a:rPr>
              <a:t>صغيرة </a:t>
            </a:r>
            <a:r>
              <a:rPr lang="ar-IQ" sz="2000" dirty="0">
                <a:solidFill>
                  <a:srgbClr val="0070C0"/>
                </a:solidFill>
                <a:latin typeface="Simplified Arabic" pitchFamily="18" charset="-78"/>
                <a:ea typeface="Calibri"/>
                <a:cs typeface="Simplified Arabic" pitchFamily="18" charset="-78"/>
              </a:rPr>
              <a:t>الحجم ، شفافة </a:t>
            </a:r>
            <a:r>
              <a:rPr lang="ar-IQ" sz="2000" dirty="0" smtClean="0">
                <a:solidFill>
                  <a:srgbClr val="0070C0"/>
                </a:solidFill>
                <a:latin typeface="Simplified Arabic" pitchFamily="18" charset="-78"/>
                <a:ea typeface="Calibri"/>
                <a:cs typeface="Simplified Arabic" pitchFamily="18" charset="-78"/>
              </a:rPr>
              <a:t>اللون، اسطوانية </a:t>
            </a:r>
            <a:r>
              <a:rPr lang="ar-IQ" sz="2000" dirty="0">
                <a:solidFill>
                  <a:srgbClr val="0070C0"/>
                </a:solidFill>
                <a:latin typeface="Simplified Arabic" pitchFamily="18" charset="-78"/>
                <a:ea typeface="Calibri"/>
                <a:cs typeface="Simplified Arabic" pitchFamily="18" charset="-78"/>
              </a:rPr>
              <a:t>الشكل </a:t>
            </a:r>
            <a:r>
              <a:rPr lang="ar-IQ" sz="2000" dirty="0" smtClean="0">
                <a:solidFill>
                  <a:srgbClr val="0070C0"/>
                </a:solidFill>
                <a:latin typeface="Simplified Arabic" pitchFamily="18" charset="-78"/>
                <a:ea typeface="Calibri"/>
                <a:cs typeface="Simplified Arabic" pitchFamily="18" charset="-78"/>
              </a:rPr>
              <a:t>وذات </a:t>
            </a:r>
            <a:r>
              <a:rPr lang="ar-IQ" sz="2000" dirty="0">
                <a:solidFill>
                  <a:srgbClr val="0070C0"/>
                </a:solidFill>
                <a:latin typeface="Simplified Arabic" pitchFamily="18" charset="-78"/>
                <a:ea typeface="Calibri"/>
                <a:cs typeface="Simplified Arabic" pitchFamily="18" charset="-78"/>
              </a:rPr>
              <a:t>كيس مح بيضوي والفم لا زال </a:t>
            </a:r>
            <a:r>
              <a:rPr lang="ar-IQ" sz="2000" dirty="0" smtClean="0">
                <a:solidFill>
                  <a:srgbClr val="0070C0"/>
                </a:solidFill>
                <a:latin typeface="Simplified Arabic" pitchFamily="18" charset="-78"/>
                <a:ea typeface="Calibri"/>
                <a:cs typeface="Simplified Arabic" pitchFamily="18" charset="-78"/>
              </a:rPr>
              <a:t>مغلقاً، ويتراوح </a:t>
            </a:r>
            <a:r>
              <a:rPr lang="ar-IQ" sz="2000" dirty="0">
                <a:solidFill>
                  <a:srgbClr val="0070C0"/>
                </a:solidFill>
                <a:latin typeface="Simplified Arabic" pitchFamily="18" charset="-78"/>
                <a:ea typeface="Calibri"/>
                <a:cs typeface="Simplified Arabic" pitchFamily="18" charset="-78"/>
              </a:rPr>
              <a:t>طولها ما بين </a:t>
            </a:r>
            <a:r>
              <a:rPr lang="ar-IQ" sz="2000" dirty="0" smtClean="0">
                <a:solidFill>
                  <a:srgbClr val="0070C0"/>
                </a:solidFill>
                <a:latin typeface="Simplified Arabic" pitchFamily="18" charset="-78"/>
                <a:ea typeface="Calibri"/>
                <a:cs typeface="Simplified Arabic" pitchFamily="18" charset="-78"/>
              </a:rPr>
              <a:t>(</a:t>
            </a:r>
            <a:r>
              <a:rPr lang="en-US" sz="2000" dirty="0" smtClean="0">
                <a:solidFill>
                  <a:srgbClr val="0070C0"/>
                </a:solidFill>
                <a:latin typeface="Simplified Arabic" pitchFamily="18" charset="-78"/>
                <a:ea typeface="Calibri"/>
                <a:cs typeface="Simplified Arabic" pitchFamily="18" charset="-78"/>
              </a:rPr>
              <a:t>3.5</a:t>
            </a:r>
            <a:r>
              <a:rPr lang="ar-IQ" sz="2000" dirty="0" smtClean="0">
                <a:solidFill>
                  <a:srgbClr val="0070C0"/>
                </a:solidFill>
                <a:latin typeface="Simplified Arabic" pitchFamily="18" charset="-78"/>
                <a:ea typeface="Calibri"/>
                <a:cs typeface="Simplified Arabic" pitchFamily="18" charset="-78"/>
              </a:rPr>
              <a:t>- </a:t>
            </a:r>
            <a:r>
              <a:rPr lang="en-US" sz="2000" dirty="0" smtClean="0">
                <a:solidFill>
                  <a:srgbClr val="0070C0"/>
                </a:solidFill>
                <a:latin typeface="Simplified Arabic" pitchFamily="18" charset="-78"/>
                <a:ea typeface="Calibri"/>
                <a:cs typeface="Simplified Arabic" pitchFamily="18" charset="-78"/>
              </a:rPr>
              <a:t>4.1</a:t>
            </a:r>
            <a:r>
              <a:rPr lang="ar-IQ" sz="2000" dirty="0" smtClean="0">
                <a:solidFill>
                  <a:srgbClr val="0070C0"/>
                </a:solidFill>
                <a:latin typeface="Simplified Arabic" pitchFamily="18" charset="-78"/>
                <a:ea typeface="Calibri"/>
                <a:cs typeface="Simplified Arabic" pitchFamily="18" charset="-78"/>
              </a:rPr>
              <a:t> </a:t>
            </a:r>
            <a:r>
              <a:rPr lang="ar-IQ" sz="2000" dirty="0">
                <a:solidFill>
                  <a:srgbClr val="0070C0"/>
                </a:solidFill>
                <a:latin typeface="Simplified Arabic" pitchFamily="18" charset="-78"/>
                <a:ea typeface="Calibri"/>
                <a:cs typeface="Simplified Arabic" pitchFamily="18" charset="-78"/>
              </a:rPr>
              <a:t>ملم</a:t>
            </a:r>
            <a:r>
              <a:rPr lang="ar-IQ" sz="2000" dirty="0" smtClean="0">
                <a:solidFill>
                  <a:srgbClr val="0070C0"/>
                </a:solidFill>
                <a:latin typeface="Simplified Arabic" pitchFamily="18" charset="-78"/>
                <a:ea typeface="Calibri"/>
                <a:cs typeface="Simplified Arabic" pitchFamily="18" charset="-78"/>
              </a:rPr>
              <a:t>). ويظهر </a:t>
            </a:r>
            <a:r>
              <a:rPr lang="ar-IQ" sz="2000" dirty="0">
                <a:solidFill>
                  <a:srgbClr val="0070C0"/>
                </a:solidFill>
                <a:latin typeface="Simplified Arabic" pitchFamily="18" charset="-78"/>
                <a:ea typeface="Calibri"/>
                <a:cs typeface="Simplified Arabic" pitchFamily="18" charset="-78"/>
              </a:rPr>
              <a:t>الرأس </a:t>
            </a:r>
            <a:r>
              <a:rPr lang="ar-IQ" sz="2000" dirty="0" smtClean="0">
                <a:solidFill>
                  <a:srgbClr val="0070C0"/>
                </a:solidFill>
                <a:latin typeface="Simplified Arabic" pitchFamily="18" charset="-78"/>
                <a:ea typeface="Calibri"/>
                <a:cs typeface="Simplified Arabic" pitchFamily="18" charset="-78"/>
              </a:rPr>
              <a:t>بشكل </a:t>
            </a:r>
            <a:r>
              <a:rPr lang="ar-IQ" sz="2000" dirty="0">
                <a:solidFill>
                  <a:srgbClr val="0070C0"/>
                </a:solidFill>
                <a:latin typeface="Simplified Arabic" pitchFamily="18" charset="-78"/>
                <a:ea typeface="Calibri"/>
                <a:cs typeface="Simplified Arabic" pitchFamily="18" charset="-78"/>
              </a:rPr>
              <a:t>واضح مع تمايز مناطق الدماغ </a:t>
            </a:r>
            <a:r>
              <a:rPr lang="ar-IQ" sz="2000" dirty="0" smtClean="0">
                <a:solidFill>
                  <a:srgbClr val="0070C0"/>
                </a:solidFill>
                <a:latin typeface="Simplified Arabic" pitchFamily="18" charset="-78"/>
                <a:ea typeface="Calibri"/>
                <a:cs typeface="Simplified Arabic" pitchFamily="18" charset="-78"/>
              </a:rPr>
              <a:t>ووجود </a:t>
            </a:r>
            <a:r>
              <a:rPr lang="ar-IQ" sz="2000" dirty="0">
                <a:solidFill>
                  <a:srgbClr val="0070C0"/>
                </a:solidFill>
                <a:latin typeface="Simplified Arabic" pitchFamily="18" charset="-78"/>
                <a:ea typeface="Calibri"/>
                <a:cs typeface="Simplified Arabic" pitchFamily="18" charset="-78"/>
              </a:rPr>
              <a:t>بقعة سوداء مثلثة الشكل اسفل العين من الناحية </a:t>
            </a:r>
            <a:r>
              <a:rPr lang="ar-IQ" sz="2000" dirty="0" smtClean="0">
                <a:solidFill>
                  <a:srgbClr val="0070C0"/>
                </a:solidFill>
                <a:latin typeface="Simplified Arabic" pitchFamily="18" charset="-78"/>
                <a:ea typeface="Calibri"/>
                <a:cs typeface="Simplified Arabic" pitchFamily="18" charset="-78"/>
              </a:rPr>
              <a:t>الامامية.</a:t>
            </a:r>
            <a:endParaRPr lang="en-US" sz="2000" dirty="0">
              <a:solidFill>
                <a:srgbClr val="0070C0"/>
              </a:solidFill>
              <a:latin typeface="Simplified Arabic" pitchFamily="18" charset="-78"/>
              <a:ea typeface="Calibri"/>
              <a:cs typeface="Simplified Arabic" pitchFamily="18" charset="-78"/>
            </a:endParaRPr>
          </a:p>
          <a:p>
            <a:pPr algn="r" rtl="1">
              <a:lnSpc>
                <a:spcPct val="115000"/>
              </a:lnSpc>
              <a:spcAft>
                <a:spcPts val="1000"/>
              </a:spcAft>
            </a:pPr>
            <a:endParaRPr lang="en-US" sz="1600" dirty="0">
              <a:ea typeface="Calibri"/>
              <a:cs typeface="Arial"/>
            </a:endParaRPr>
          </a:p>
        </p:txBody>
      </p:sp>
      <p:sp>
        <p:nvSpPr>
          <p:cNvPr id="5" name="Rounded Rectangle 2"/>
          <p:cNvSpPr>
            <a:spLocks noChangeArrowheads="1"/>
          </p:cNvSpPr>
          <p:nvPr/>
        </p:nvSpPr>
        <p:spPr bwMode="auto">
          <a:xfrm>
            <a:off x="2438400" y="4114800"/>
            <a:ext cx="4038600" cy="2133600"/>
          </a:xfrm>
          <a:prstGeom prst="roundRect">
            <a:avLst>
              <a:gd name="adj" fmla="val 16667"/>
            </a:avLst>
          </a:prstGeom>
          <a:solidFill>
            <a:srgbClr val="66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just" rtl="1">
              <a:lnSpc>
                <a:spcPct val="115000"/>
              </a:lnSpc>
              <a:spcAft>
                <a:spcPts val="1000"/>
              </a:spcAft>
            </a:pPr>
            <a:endParaRPr lang="en-US" sz="2000" dirty="0">
              <a:latin typeface="Simplified Arabic" pitchFamily="18" charset="-78"/>
              <a:ea typeface="Calibri" pitchFamily="34" charset="0"/>
              <a:cs typeface="Simplified Arabic" pitchFamily="18" charset="-78"/>
            </a:endParaRPr>
          </a:p>
        </p:txBody>
      </p:sp>
      <p:sp>
        <p:nvSpPr>
          <p:cNvPr id="3" name="Oval 2"/>
          <p:cNvSpPr/>
          <p:nvPr/>
        </p:nvSpPr>
        <p:spPr>
          <a:xfrm>
            <a:off x="2667000" y="276225"/>
            <a:ext cx="3505200" cy="561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dirty="0" smtClean="0">
                <a:solidFill>
                  <a:srgbClr val="FFFF00"/>
                </a:solidFill>
                <a:latin typeface="Simplified Arabic" pitchFamily="18" charset="-78"/>
                <a:cs typeface="Simplified Arabic" pitchFamily="18" charset="-78"/>
              </a:rPr>
              <a:t>مراحل التطور اليرقي</a:t>
            </a:r>
            <a:endParaRPr lang="en-US" sz="2400" dirty="0">
              <a:solidFill>
                <a:srgbClr val="FFFF00"/>
              </a:solidFill>
              <a:latin typeface="Simplified Arabic" pitchFamily="18" charset="-78"/>
              <a:cs typeface="Simplified Arabic" pitchFamily="18" charset="-78"/>
            </a:endParaRPr>
          </a:p>
        </p:txBody>
      </p:sp>
      <p:pic>
        <p:nvPicPr>
          <p:cNvPr id="6" name="صورة 33" descr="C:\Users\zaid\Desktop\صور بحث التطور الجنيني للكارب الشائع\صورة 5بعد 38ساعة"/>
          <p:cNvPicPr/>
          <p:nvPr/>
        </p:nvPicPr>
        <p:blipFill>
          <a:blip r:embed="rId2"/>
          <a:srcRect/>
          <a:stretch>
            <a:fillRect/>
          </a:stretch>
        </p:blipFill>
        <p:spPr bwMode="auto">
          <a:xfrm>
            <a:off x="2819400" y="4191000"/>
            <a:ext cx="3352799" cy="1904999"/>
          </a:xfrm>
          <a:prstGeom prst="rect">
            <a:avLst/>
          </a:prstGeom>
          <a:noFill/>
          <a:ln w="9525">
            <a:noFill/>
            <a:miter lim="800000"/>
            <a:headEnd/>
            <a:tailEnd/>
          </a:ln>
        </p:spPr>
      </p:pic>
    </p:spTree>
    <p:extLst>
      <p:ext uri="{BB962C8B-B14F-4D97-AF65-F5344CB8AC3E}">
        <p14:creationId xmlns:p14="http://schemas.microsoft.com/office/powerpoint/2010/main" val="12927251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bwMode="auto">
          <a:xfrm>
            <a:off x="762000" y="685800"/>
            <a:ext cx="7620000" cy="2895600"/>
          </a:xfrm>
          <a:prstGeom prst="plaque">
            <a:avLst/>
          </a:prstGeom>
          <a:solidFill>
            <a:srgbClr val="00CC99">
              <a:lumMod val="60000"/>
              <a:lumOff val="40000"/>
            </a:srgbClr>
          </a:solidFill>
          <a:ln>
            <a:noFill/>
          </a:ln>
          <a:effectLst/>
          <a:extLst/>
        </p:spPr>
        <p:txBody>
          <a:bodyPr/>
          <a:lstStyle/>
          <a:p>
            <a:pPr algn="r" rtl="1">
              <a:lnSpc>
                <a:spcPct val="115000"/>
              </a:lnSpc>
              <a:spcAft>
                <a:spcPts val="1000"/>
              </a:spcAft>
            </a:pPr>
            <a:r>
              <a:rPr lang="en-US" sz="2000" dirty="0" smtClean="0">
                <a:solidFill>
                  <a:srgbClr val="7030A0"/>
                </a:solidFill>
                <a:latin typeface="Times New Roman"/>
                <a:ea typeface="Calibri"/>
                <a:cs typeface="Arial"/>
              </a:rPr>
              <a:t>Rudimentary </a:t>
            </a:r>
            <a:r>
              <a:rPr lang="en-US" sz="2000" dirty="0">
                <a:solidFill>
                  <a:srgbClr val="7030A0"/>
                </a:solidFill>
                <a:latin typeface="Times New Roman"/>
                <a:ea typeface="Calibri"/>
                <a:cs typeface="Arial"/>
              </a:rPr>
              <a:t>– pectoral fin stage with gill arch </a:t>
            </a:r>
            <a:r>
              <a:rPr lang="en-US" sz="2000" dirty="0" smtClean="0">
                <a:solidFill>
                  <a:srgbClr val="7030A0"/>
                </a:solidFill>
                <a:latin typeface="Times New Roman"/>
                <a:ea typeface="Calibri"/>
                <a:cs typeface="Arial"/>
              </a:rPr>
              <a:t>stage</a:t>
            </a:r>
            <a:endParaRPr lang="ar-IQ" sz="2000" dirty="0" smtClean="0">
              <a:solidFill>
                <a:srgbClr val="7030A0"/>
              </a:solidFill>
              <a:latin typeface="Times New Roman"/>
              <a:ea typeface="Calibri"/>
              <a:cs typeface="Arial"/>
            </a:endParaRPr>
          </a:p>
          <a:p>
            <a:pPr algn="just" rtl="1">
              <a:lnSpc>
                <a:spcPct val="115000"/>
              </a:lnSpc>
              <a:spcAft>
                <a:spcPts val="1000"/>
              </a:spcAft>
            </a:pPr>
            <a:r>
              <a:rPr lang="ar-IQ" sz="2000" dirty="0" smtClean="0">
                <a:solidFill>
                  <a:srgbClr val="7030A0"/>
                </a:solidFill>
                <a:latin typeface="Simplified Arabic" pitchFamily="18" charset="-78"/>
                <a:ea typeface="Calibri"/>
                <a:cs typeface="Simplified Arabic" pitchFamily="18" charset="-78"/>
              </a:rPr>
              <a:t>بلغ معدل </a:t>
            </a:r>
            <a:r>
              <a:rPr lang="ar-IQ" sz="2000" dirty="0">
                <a:solidFill>
                  <a:srgbClr val="7030A0"/>
                </a:solidFill>
                <a:latin typeface="Simplified Arabic" pitchFamily="18" charset="-78"/>
                <a:ea typeface="Calibri"/>
                <a:cs typeface="Simplified Arabic" pitchFamily="18" charset="-78"/>
              </a:rPr>
              <a:t>طول اليرقة </a:t>
            </a:r>
            <a:r>
              <a:rPr lang="ar-IQ" sz="2000" dirty="0" smtClean="0">
                <a:solidFill>
                  <a:srgbClr val="7030A0"/>
                </a:solidFill>
                <a:latin typeface="Simplified Arabic" pitchFamily="18" charset="-78"/>
                <a:ea typeface="Calibri"/>
                <a:cs typeface="Simplified Arabic" pitchFamily="18" charset="-78"/>
              </a:rPr>
              <a:t>(</a:t>
            </a:r>
            <a:r>
              <a:rPr lang="en-US" sz="2000" dirty="0" smtClean="0">
                <a:solidFill>
                  <a:srgbClr val="7030A0"/>
                </a:solidFill>
                <a:latin typeface="Simplified Arabic" pitchFamily="18" charset="-78"/>
                <a:ea typeface="Calibri"/>
                <a:cs typeface="Simplified Arabic" pitchFamily="18" charset="-78"/>
              </a:rPr>
              <a:t>5.3</a:t>
            </a:r>
            <a:r>
              <a:rPr lang="ar-IQ" sz="2000" dirty="0" smtClean="0">
                <a:solidFill>
                  <a:srgbClr val="7030A0"/>
                </a:solidFill>
                <a:latin typeface="Simplified Arabic" pitchFamily="18" charset="-78"/>
                <a:ea typeface="Calibri"/>
                <a:cs typeface="Simplified Arabic" pitchFamily="18" charset="-78"/>
              </a:rPr>
              <a:t> </a:t>
            </a:r>
            <a:r>
              <a:rPr lang="ar-IQ" sz="2000" dirty="0">
                <a:solidFill>
                  <a:srgbClr val="7030A0"/>
                </a:solidFill>
                <a:latin typeface="Simplified Arabic" pitchFamily="18" charset="-78"/>
                <a:ea typeface="Calibri"/>
                <a:cs typeface="Simplified Arabic" pitchFamily="18" charset="-78"/>
              </a:rPr>
              <a:t>ملم</a:t>
            </a:r>
            <a:r>
              <a:rPr lang="ar-IQ" sz="2000" dirty="0" smtClean="0">
                <a:solidFill>
                  <a:srgbClr val="7030A0"/>
                </a:solidFill>
                <a:latin typeface="Simplified Arabic" pitchFamily="18" charset="-78"/>
                <a:ea typeface="Calibri"/>
                <a:cs typeface="Simplified Arabic" pitchFamily="18" charset="-78"/>
              </a:rPr>
              <a:t>)، </a:t>
            </a:r>
            <a:r>
              <a:rPr lang="ar-IQ" sz="2000" dirty="0">
                <a:solidFill>
                  <a:srgbClr val="7030A0"/>
                </a:solidFill>
                <a:latin typeface="Simplified Arabic" pitchFamily="18" charset="-78"/>
                <a:ea typeface="Calibri"/>
                <a:cs typeface="Simplified Arabic" pitchFamily="18" charset="-78"/>
              </a:rPr>
              <a:t>اللون </a:t>
            </a:r>
            <a:r>
              <a:rPr lang="ar-IQ" sz="2000" dirty="0" smtClean="0">
                <a:solidFill>
                  <a:srgbClr val="7030A0"/>
                </a:solidFill>
                <a:latin typeface="Simplified Arabic" pitchFamily="18" charset="-78"/>
                <a:ea typeface="Calibri"/>
                <a:cs typeface="Simplified Arabic" pitchFamily="18" charset="-78"/>
              </a:rPr>
              <a:t>يميل </a:t>
            </a:r>
            <a:r>
              <a:rPr lang="ar-IQ" sz="2000" dirty="0">
                <a:solidFill>
                  <a:srgbClr val="7030A0"/>
                </a:solidFill>
                <a:latin typeface="Simplified Arabic" pitchFamily="18" charset="-78"/>
                <a:ea typeface="Calibri"/>
                <a:cs typeface="Simplified Arabic" pitchFamily="18" charset="-78"/>
              </a:rPr>
              <a:t>الى الاصفرار بشكل كبير مع ظهور بدايات الزعنفة </a:t>
            </a:r>
            <a:r>
              <a:rPr lang="ar-IQ" sz="2000" dirty="0" smtClean="0">
                <a:solidFill>
                  <a:srgbClr val="7030A0"/>
                </a:solidFill>
                <a:latin typeface="Simplified Arabic" pitchFamily="18" charset="-78"/>
                <a:ea typeface="Calibri"/>
                <a:cs typeface="Simplified Arabic" pitchFamily="18" charset="-78"/>
              </a:rPr>
              <a:t>الكتفية الاثرية </a:t>
            </a:r>
            <a:r>
              <a:rPr lang="ar-IQ" sz="2000" dirty="0">
                <a:solidFill>
                  <a:srgbClr val="7030A0"/>
                </a:solidFill>
                <a:latin typeface="Simplified Arabic" pitchFamily="18" charset="-78"/>
                <a:ea typeface="Calibri"/>
                <a:cs typeface="Simplified Arabic" pitchFamily="18" charset="-78"/>
              </a:rPr>
              <a:t>وتمايز اربعة اقواس غلصمية ولكن بشكل غير واضح </a:t>
            </a:r>
            <a:r>
              <a:rPr lang="ar-IQ" sz="2000" dirty="0" smtClean="0">
                <a:solidFill>
                  <a:srgbClr val="7030A0"/>
                </a:solidFill>
                <a:latin typeface="Simplified Arabic" pitchFamily="18" charset="-78"/>
                <a:ea typeface="Calibri"/>
                <a:cs typeface="Simplified Arabic" pitchFamily="18" charset="-78"/>
              </a:rPr>
              <a:t>كثيراً. فتحة الف</a:t>
            </a:r>
            <a:r>
              <a:rPr lang="ar-IQ" sz="2000" dirty="0">
                <a:solidFill>
                  <a:srgbClr val="7030A0"/>
                </a:solidFill>
                <a:latin typeface="Simplified Arabic" pitchFamily="18" charset="-78"/>
                <a:ea typeface="Calibri"/>
                <a:cs typeface="Simplified Arabic" pitchFamily="18" charset="-78"/>
              </a:rPr>
              <a:t>م</a:t>
            </a:r>
            <a:r>
              <a:rPr lang="ar-IQ" sz="2000" dirty="0" smtClean="0">
                <a:solidFill>
                  <a:srgbClr val="7030A0"/>
                </a:solidFill>
                <a:latin typeface="Simplified Arabic" pitchFamily="18" charset="-78"/>
                <a:ea typeface="Calibri"/>
                <a:cs typeface="Simplified Arabic" pitchFamily="18" charset="-78"/>
              </a:rPr>
              <a:t> </a:t>
            </a:r>
            <a:r>
              <a:rPr lang="ar-IQ" sz="2000" dirty="0">
                <a:solidFill>
                  <a:srgbClr val="7030A0"/>
                </a:solidFill>
                <a:latin typeface="Simplified Arabic" pitchFamily="18" charset="-78"/>
                <a:ea typeface="Calibri"/>
                <a:cs typeface="Simplified Arabic" pitchFamily="18" charset="-78"/>
              </a:rPr>
              <a:t>لا تزال مغلقة </a:t>
            </a:r>
            <a:r>
              <a:rPr lang="ar-IQ" sz="2000" dirty="0" smtClean="0">
                <a:solidFill>
                  <a:srgbClr val="7030A0"/>
                </a:solidFill>
                <a:latin typeface="Simplified Arabic" pitchFamily="18" charset="-78"/>
                <a:ea typeface="Calibri"/>
                <a:cs typeface="Simplified Arabic" pitchFamily="18" charset="-78"/>
              </a:rPr>
              <a:t>و</a:t>
            </a:r>
            <a:r>
              <a:rPr lang="ar-IQ" sz="2000" dirty="0" smtClean="0">
                <a:solidFill>
                  <a:srgbClr val="7030A0"/>
                </a:solidFill>
                <a:latin typeface="Simplified Arabic" pitchFamily="18" charset="-78"/>
                <a:ea typeface="Calibri"/>
                <a:cs typeface="Simplified Arabic" pitchFamily="18" charset="-78"/>
              </a:rPr>
              <a:t>تكون </a:t>
            </a:r>
            <a:r>
              <a:rPr lang="ar-IQ" sz="2000" dirty="0">
                <a:solidFill>
                  <a:srgbClr val="7030A0"/>
                </a:solidFill>
                <a:latin typeface="Simplified Arabic" pitchFamily="18" charset="-78"/>
                <a:ea typeface="Calibri"/>
                <a:cs typeface="Simplified Arabic" pitchFamily="18" charset="-78"/>
              </a:rPr>
              <a:t>تغذية اليرقة في هذة المرحلة عن طريق </a:t>
            </a:r>
            <a:r>
              <a:rPr lang="ar-IQ" sz="2000" dirty="0" smtClean="0">
                <a:solidFill>
                  <a:srgbClr val="7030A0"/>
                </a:solidFill>
                <a:latin typeface="Simplified Arabic" pitchFamily="18" charset="-78"/>
                <a:ea typeface="Calibri"/>
                <a:cs typeface="Simplified Arabic" pitchFamily="18" charset="-78"/>
              </a:rPr>
              <a:t>الامتصاص، ونلاحظ  أيضاً وضوح </a:t>
            </a:r>
            <a:r>
              <a:rPr lang="ar-IQ" sz="2000" dirty="0">
                <a:solidFill>
                  <a:srgbClr val="7030A0"/>
                </a:solidFill>
                <a:latin typeface="Simplified Arabic" pitchFamily="18" charset="-78"/>
                <a:ea typeface="Calibri"/>
                <a:cs typeface="Simplified Arabic" pitchFamily="18" charset="-78"/>
              </a:rPr>
              <a:t>البقعة السوداء اسفل العين من الناحية الأمامية </a:t>
            </a:r>
            <a:endParaRPr lang="en-US" sz="2000" dirty="0">
              <a:solidFill>
                <a:srgbClr val="7030A0"/>
              </a:solidFill>
              <a:latin typeface="Simplified Arabic" pitchFamily="18" charset="-78"/>
              <a:ea typeface="Calibri"/>
              <a:cs typeface="Simplified Arabic" pitchFamily="18" charset="-78"/>
            </a:endParaRPr>
          </a:p>
        </p:txBody>
      </p:sp>
      <p:pic>
        <p:nvPicPr>
          <p:cNvPr id="6" name="صورة 5" descr="C:\Users\zaid\Desktop\New folder\Image5 afer hach.jpg"/>
          <p:cNvPicPr/>
          <p:nvPr/>
        </p:nvPicPr>
        <p:blipFill>
          <a:blip r:embed="rId2" cstate="print"/>
          <a:srcRect b="13998"/>
          <a:stretch>
            <a:fillRect/>
          </a:stretch>
        </p:blipFill>
        <p:spPr bwMode="auto">
          <a:xfrm>
            <a:off x="6096000" y="3848100"/>
            <a:ext cx="2286000" cy="1333500"/>
          </a:xfrm>
          <a:prstGeom prst="rect">
            <a:avLst/>
          </a:prstGeom>
          <a:noFill/>
          <a:ln w="9525">
            <a:noFill/>
            <a:miter lim="800000"/>
            <a:headEnd/>
            <a:tailEnd/>
          </a:ln>
        </p:spPr>
      </p:pic>
      <p:pic>
        <p:nvPicPr>
          <p:cNvPr id="7" name="صورة 4" descr="C:\Users\zaid\Desktop\New folder\zaid2\ddd\Image2 afer haching hou3.jpg"/>
          <p:cNvPicPr/>
          <p:nvPr/>
        </p:nvPicPr>
        <p:blipFill>
          <a:blip r:embed="rId3"/>
          <a:srcRect/>
          <a:stretch>
            <a:fillRect/>
          </a:stretch>
        </p:blipFill>
        <p:spPr bwMode="auto">
          <a:xfrm>
            <a:off x="3581400" y="3848099"/>
            <a:ext cx="2286000" cy="1333501"/>
          </a:xfrm>
          <a:prstGeom prst="rect">
            <a:avLst/>
          </a:prstGeom>
          <a:noFill/>
          <a:ln w="9525">
            <a:noFill/>
            <a:miter lim="800000"/>
            <a:headEnd/>
            <a:tailEnd/>
          </a:ln>
        </p:spPr>
      </p:pic>
      <p:pic>
        <p:nvPicPr>
          <p:cNvPr id="8" name="صورة 1" descr="C:\Users\zaid\Desktop\New folder\Image4 afer haching hou3 (2).jpg"/>
          <p:cNvPicPr/>
          <p:nvPr/>
        </p:nvPicPr>
        <p:blipFill>
          <a:blip r:embed="rId4"/>
          <a:srcRect/>
          <a:stretch>
            <a:fillRect/>
          </a:stretch>
        </p:blipFill>
        <p:spPr bwMode="auto">
          <a:xfrm>
            <a:off x="762000" y="3848100"/>
            <a:ext cx="2465070" cy="1333500"/>
          </a:xfrm>
          <a:prstGeom prst="rect">
            <a:avLst/>
          </a:prstGeom>
          <a:noFill/>
          <a:ln w="9525">
            <a:noFill/>
            <a:miter lim="800000"/>
            <a:headEnd/>
            <a:tailEnd/>
          </a:ln>
        </p:spPr>
      </p:pic>
    </p:spTree>
    <p:extLst>
      <p:ext uri="{BB962C8B-B14F-4D97-AF65-F5344CB8AC3E}">
        <p14:creationId xmlns:p14="http://schemas.microsoft.com/office/powerpoint/2010/main" val="23404566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2450" y="609600"/>
            <a:ext cx="7955280" cy="1981200"/>
          </a:xfrm>
          <a:prstGeom prst="roundRect">
            <a:avLst/>
          </a:prstGeom>
          <a:solidFill>
            <a:srgbClr val="35D7D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solidFill>
                  <a:srgbClr val="00B050"/>
                </a:solidFill>
                <a:latin typeface="Times New Roman"/>
                <a:ea typeface="Calibri"/>
              </a:rPr>
              <a:t>Melanoid – eye stage with gas bladder emergence </a:t>
            </a:r>
            <a:r>
              <a:rPr lang="en-US" dirty="0" smtClean="0">
                <a:solidFill>
                  <a:srgbClr val="00B050"/>
                </a:solidFill>
                <a:latin typeface="Times New Roman"/>
                <a:ea typeface="Calibri"/>
              </a:rPr>
              <a:t>stage</a:t>
            </a:r>
            <a:endParaRPr lang="ar-IQ" dirty="0" smtClean="0">
              <a:solidFill>
                <a:srgbClr val="00B050"/>
              </a:solidFill>
              <a:latin typeface="Times New Roman"/>
              <a:ea typeface="Calibri"/>
            </a:endParaRPr>
          </a:p>
          <a:p>
            <a:pPr algn="r" rtl="1"/>
            <a:r>
              <a:rPr lang="en-US" dirty="0" smtClean="0">
                <a:solidFill>
                  <a:srgbClr val="00B050"/>
                </a:solidFill>
                <a:latin typeface="Times New Roman"/>
                <a:ea typeface="Calibri"/>
              </a:rPr>
              <a:t> </a:t>
            </a:r>
            <a:r>
              <a:rPr lang="ar-IQ" dirty="0">
                <a:solidFill>
                  <a:srgbClr val="7030A0"/>
                </a:solidFill>
                <a:latin typeface="Simplified Arabic" pitchFamily="18" charset="-78"/>
                <a:ea typeface="Calibri"/>
                <a:cs typeface="Simplified Arabic" pitchFamily="18" charset="-78"/>
              </a:rPr>
              <a:t>في هذه المرحلة </a:t>
            </a:r>
            <a:r>
              <a:rPr lang="ar-IQ" dirty="0" smtClean="0">
                <a:solidFill>
                  <a:srgbClr val="7030A0"/>
                </a:solidFill>
                <a:latin typeface="Simplified Arabic" pitchFamily="18" charset="-78"/>
                <a:ea typeface="Calibri"/>
                <a:cs typeface="Simplified Arabic" pitchFamily="18" charset="-78"/>
              </a:rPr>
              <a:t>يبلغ  </a:t>
            </a:r>
            <a:r>
              <a:rPr lang="ar-IQ" dirty="0">
                <a:solidFill>
                  <a:srgbClr val="7030A0"/>
                </a:solidFill>
                <a:latin typeface="Simplified Arabic" pitchFamily="18" charset="-78"/>
                <a:ea typeface="Calibri"/>
                <a:cs typeface="Simplified Arabic" pitchFamily="18" charset="-78"/>
              </a:rPr>
              <a:t>طول اليرقة تقريباً </a:t>
            </a:r>
            <a:r>
              <a:rPr lang="ar-IQ" dirty="0" smtClean="0">
                <a:solidFill>
                  <a:srgbClr val="7030A0"/>
                </a:solidFill>
                <a:latin typeface="Simplified Arabic" pitchFamily="18" charset="-78"/>
                <a:ea typeface="Calibri"/>
                <a:cs typeface="Simplified Arabic" pitchFamily="18" charset="-78"/>
              </a:rPr>
              <a:t>(</a:t>
            </a:r>
            <a:r>
              <a:rPr lang="en-US" dirty="0" smtClean="0">
                <a:solidFill>
                  <a:srgbClr val="7030A0"/>
                </a:solidFill>
                <a:latin typeface="Simplified Arabic" pitchFamily="18" charset="-78"/>
                <a:ea typeface="Calibri"/>
                <a:cs typeface="Simplified Arabic" pitchFamily="18" charset="-78"/>
              </a:rPr>
              <a:t>7</a:t>
            </a:r>
            <a:r>
              <a:rPr lang="ar-IQ" dirty="0" smtClean="0">
                <a:solidFill>
                  <a:srgbClr val="7030A0"/>
                </a:solidFill>
                <a:latin typeface="Simplified Arabic" pitchFamily="18" charset="-78"/>
                <a:ea typeface="Calibri"/>
                <a:cs typeface="Simplified Arabic" pitchFamily="18" charset="-78"/>
              </a:rPr>
              <a:t> </a:t>
            </a:r>
            <a:r>
              <a:rPr lang="ar-IQ" dirty="0">
                <a:solidFill>
                  <a:srgbClr val="7030A0"/>
                </a:solidFill>
                <a:latin typeface="Simplified Arabic" pitchFamily="18" charset="-78"/>
                <a:ea typeface="Calibri"/>
                <a:cs typeface="Simplified Arabic" pitchFamily="18" charset="-78"/>
              </a:rPr>
              <a:t>ملم</a:t>
            </a:r>
            <a:r>
              <a:rPr lang="ar-IQ" dirty="0" smtClean="0">
                <a:solidFill>
                  <a:srgbClr val="7030A0"/>
                </a:solidFill>
                <a:latin typeface="Simplified Arabic" pitchFamily="18" charset="-78"/>
                <a:ea typeface="Calibri"/>
                <a:cs typeface="Simplified Arabic" pitchFamily="18" charset="-78"/>
              </a:rPr>
              <a:t>)، </a:t>
            </a:r>
            <a:r>
              <a:rPr lang="ar-IQ" dirty="0">
                <a:solidFill>
                  <a:srgbClr val="7030A0"/>
                </a:solidFill>
                <a:latin typeface="Simplified Arabic" pitchFamily="18" charset="-78"/>
                <a:ea typeface="Calibri"/>
                <a:cs typeface="Simplified Arabic" pitchFamily="18" charset="-78"/>
              </a:rPr>
              <a:t>نلاحظ ظهور الصبغات السوداء في العين عند القمة  وتمتد حولها، كيس المح أصبح اقل حجما مع ظهور عدد من خلايا الصبغية النجمية الشكل </a:t>
            </a:r>
            <a:r>
              <a:rPr lang="en-US" dirty="0">
                <a:solidFill>
                  <a:srgbClr val="7030A0"/>
                </a:solidFill>
                <a:latin typeface="Simplified Arabic" pitchFamily="18" charset="-78"/>
                <a:ea typeface="Calibri"/>
                <a:cs typeface="Simplified Arabic" pitchFamily="18" charset="-78"/>
              </a:rPr>
              <a:t>Stellate melanopores </a:t>
            </a:r>
            <a:r>
              <a:rPr lang="ar-IQ" dirty="0">
                <a:solidFill>
                  <a:srgbClr val="7030A0"/>
                </a:solidFill>
                <a:latin typeface="Simplified Arabic" pitchFamily="18" charset="-78"/>
                <a:ea typeface="Calibri"/>
                <a:cs typeface="Simplified Arabic" pitchFamily="18" charset="-78"/>
              </a:rPr>
              <a:t> عند الحافة البطنية، </a:t>
            </a:r>
            <a:r>
              <a:rPr lang="ar-IQ" dirty="0" smtClean="0">
                <a:solidFill>
                  <a:srgbClr val="7030A0"/>
                </a:solidFill>
                <a:latin typeface="Simplified Arabic" pitchFamily="18" charset="-78"/>
                <a:ea typeface="Calibri"/>
                <a:cs typeface="Simplified Arabic" pitchFamily="18" charset="-78"/>
              </a:rPr>
              <a:t>وظهور </a:t>
            </a:r>
            <a:r>
              <a:rPr lang="ar-IQ" dirty="0">
                <a:solidFill>
                  <a:srgbClr val="7030A0"/>
                </a:solidFill>
                <a:latin typeface="Simplified Arabic" pitchFamily="18" charset="-78"/>
                <a:ea typeface="Calibri"/>
                <a:cs typeface="Simplified Arabic" pitchFamily="18" charset="-78"/>
              </a:rPr>
              <a:t>بداية  </a:t>
            </a:r>
            <a:r>
              <a:rPr lang="en-US" dirty="0">
                <a:solidFill>
                  <a:srgbClr val="7030A0"/>
                </a:solidFill>
                <a:latin typeface="Simplified Arabic" pitchFamily="18" charset="-78"/>
                <a:ea typeface="Calibri"/>
                <a:cs typeface="Simplified Arabic" pitchFamily="18" charset="-78"/>
              </a:rPr>
              <a:t>gas bladder</a:t>
            </a:r>
            <a:r>
              <a:rPr lang="ar-IQ" dirty="0">
                <a:solidFill>
                  <a:srgbClr val="7030A0"/>
                </a:solidFill>
                <a:latin typeface="Simplified Arabic" pitchFamily="18" charset="-78"/>
                <a:ea typeface="Calibri"/>
                <a:cs typeface="Simplified Arabic" pitchFamily="18" charset="-78"/>
              </a:rPr>
              <a:t> مع تمايز االفم  </a:t>
            </a:r>
            <a:r>
              <a:rPr lang="ar-IQ" dirty="0" smtClean="0">
                <a:solidFill>
                  <a:srgbClr val="7030A0"/>
                </a:solidFill>
                <a:latin typeface="Simplified Arabic" pitchFamily="18" charset="-78"/>
                <a:ea typeface="Calibri"/>
                <a:cs typeface="Simplified Arabic" pitchFamily="18" charset="-78"/>
              </a:rPr>
              <a:t>وتمدد </a:t>
            </a:r>
            <a:r>
              <a:rPr lang="ar-IQ" dirty="0">
                <a:solidFill>
                  <a:srgbClr val="7030A0"/>
                </a:solidFill>
                <a:latin typeface="Simplified Arabic" pitchFamily="18" charset="-78"/>
                <a:ea typeface="Calibri"/>
                <a:cs typeface="Simplified Arabic" pitchFamily="18" charset="-78"/>
              </a:rPr>
              <a:t>الامعاء </a:t>
            </a:r>
            <a:r>
              <a:rPr lang="ar-IQ" dirty="0" smtClean="0">
                <a:solidFill>
                  <a:srgbClr val="7030A0"/>
                </a:solidFill>
                <a:latin typeface="Simplified Arabic" pitchFamily="18" charset="-78"/>
                <a:ea typeface="Calibri"/>
                <a:cs typeface="Simplified Arabic" pitchFamily="18" charset="-78"/>
              </a:rPr>
              <a:t>واصبحت  </a:t>
            </a:r>
            <a:r>
              <a:rPr lang="ar-IQ" dirty="0">
                <a:solidFill>
                  <a:srgbClr val="7030A0"/>
                </a:solidFill>
                <a:latin typeface="Simplified Arabic" pitchFamily="18" charset="-78"/>
                <a:ea typeface="Calibri"/>
                <a:cs typeface="Simplified Arabic" pitchFamily="18" charset="-78"/>
              </a:rPr>
              <a:t>الخيوط الغلصمية اكثر </a:t>
            </a:r>
            <a:r>
              <a:rPr lang="ar-IQ" dirty="0" smtClean="0">
                <a:solidFill>
                  <a:srgbClr val="7030A0"/>
                </a:solidFill>
                <a:latin typeface="Simplified Arabic" pitchFamily="18" charset="-78"/>
                <a:ea typeface="Calibri"/>
                <a:cs typeface="Simplified Arabic" pitchFamily="18" charset="-78"/>
              </a:rPr>
              <a:t>طولاً. </a:t>
            </a:r>
            <a:endParaRPr lang="en-US" dirty="0">
              <a:solidFill>
                <a:srgbClr val="7030A0"/>
              </a:solidFill>
              <a:latin typeface="Simplified Arabic" pitchFamily="18" charset="-78"/>
              <a:cs typeface="Simplified Arabic" pitchFamily="18" charset="-78"/>
            </a:endParaRPr>
          </a:p>
        </p:txBody>
      </p:sp>
      <p:pic>
        <p:nvPicPr>
          <p:cNvPr id="6" name="صورة 6" descr="C:\Users\zaid\Desktop\New folder\zaid2\day 1(1).jpg"/>
          <p:cNvPicPr/>
          <p:nvPr/>
        </p:nvPicPr>
        <p:blipFill>
          <a:blip r:embed="rId2"/>
          <a:srcRect/>
          <a:stretch>
            <a:fillRect/>
          </a:stretch>
        </p:blipFill>
        <p:spPr bwMode="auto">
          <a:xfrm>
            <a:off x="1143000" y="2818130"/>
            <a:ext cx="2593340" cy="1525270"/>
          </a:xfrm>
          <a:prstGeom prst="rect">
            <a:avLst/>
          </a:prstGeom>
          <a:noFill/>
          <a:ln w="9525">
            <a:noFill/>
            <a:miter lim="800000"/>
            <a:headEnd/>
            <a:tailEnd/>
          </a:ln>
        </p:spPr>
      </p:pic>
      <p:pic>
        <p:nvPicPr>
          <p:cNvPr id="7" name="صورة 7" descr="C:\Users\zaid\Desktop\New folder\zaid2\day 1(3).jpg"/>
          <p:cNvPicPr/>
          <p:nvPr/>
        </p:nvPicPr>
        <p:blipFill>
          <a:blip r:embed="rId3" cstate="print"/>
          <a:srcRect/>
          <a:stretch>
            <a:fillRect/>
          </a:stretch>
        </p:blipFill>
        <p:spPr bwMode="auto">
          <a:xfrm>
            <a:off x="5096193" y="2818130"/>
            <a:ext cx="2687955" cy="1525270"/>
          </a:xfrm>
          <a:prstGeom prst="rect">
            <a:avLst/>
          </a:prstGeom>
          <a:noFill/>
          <a:ln w="9525">
            <a:noFill/>
            <a:miter lim="800000"/>
            <a:headEnd/>
            <a:tailEnd/>
          </a:ln>
        </p:spPr>
      </p:pic>
      <p:pic>
        <p:nvPicPr>
          <p:cNvPr id="8" name="صورة 1" descr="C:\Users\zaid\Desktop\New folder\zaid2\day 2(2).jpg"/>
          <p:cNvPicPr/>
          <p:nvPr/>
        </p:nvPicPr>
        <p:blipFill>
          <a:blip r:embed="rId4"/>
          <a:srcRect/>
          <a:stretch>
            <a:fillRect/>
          </a:stretch>
        </p:blipFill>
        <p:spPr bwMode="auto">
          <a:xfrm>
            <a:off x="5096193" y="4572000"/>
            <a:ext cx="2687955" cy="1600200"/>
          </a:xfrm>
          <a:prstGeom prst="rect">
            <a:avLst/>
          </a:prstGeom>
          <a:noFill/>
          <a:ln w="9525">
            <a:noFill/>
            <a:miter lim="800000"/>
            <a:headEnd/>
            <a:tailEnd/>
          </a:ln>
        </p:spPr>
      </p:pic>
      <p:pic>
        <p:nvPicPr>
          <p:cNvPr id="9" name="صورة 2" descr="C:\Users\zaid\Desktop\New folder\zaid2\day 2(3).jpg"/>
          <p:cNvPicPr/>
          <p:nvPr/>
        </p:nvPicPr>
        <p:blipFill>
          <a:blip r:embed="rId5" cstate="print"/>
          <a:srcRect/>
          <a:stretch>
            <a:fillRect/>
          </a:stretch>
        </p:blipFill>
        <p:spPr bwMode="auto">
          <a:xfrm>
            <a:off x="1143000" y="4648200"/>
            <a:ext cx="2593340" cy="1524000"/>
          </a:xfrm>
          <a:prstGeom prst="rect">
            <a:avLst/>
          </a:prstGeom>
          <a:noFill/>
          <a:ln w="9525">
            <a:noFill/>
            <a:miter lim="800000"/>
            <a:headEnd/>
            <a:tailEnd/>
          </a:ln>
        </p:spPr>
      </p:pic>
    </p:spTree>
    <p:extLst>
      <p:ext uri="{BB962C8B-B14F-4D97-AF65-F5344CB8AC3E}">
        <p14:creationId xmlns:p14="http://schemas.microsoft.com/office/powerpoint/2010/main" val="10963241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bwMode="auto">
          <a:xfrm>
            <a:off x="914400" y="1066800"/>
            <a:ext cx="7162800" cy="2952750"/>
          </a:xfrm>
          <a:prstGeom prst="round2SameRect">
            <a:avLst/>
          </a:prstGeom>
          <a:solidFill>
            <a:srgbClr val="FFFFFF">
              <a:lumMod val="95000"/>
            </a:srgbClr>
          </a:solidFill>
          <a:ln>
            <a:noFill/>
          </a:ln>
          <a:effectLst/>
          <a:extLst/>
        </p:spPr>
        <p:txBody>
          <a:bodyPr/>
          <a:lstStyle/>
          <a:p>
            <a:pPr lvl="0" algn="r" rtl="1">
              <a:lnSpc>
                <a:spcPct val="115000"/>
              </a:lnSpc>
              <a:spcAft>
                <a:spcPts val="1000"/>
              </a:spcAft>
              <a:defRPr/>
            </a:pPr>
            <a:r>
              <a:rPr lang="en-US" sz="2000" dirty="0" smtClean="0">
                <a:solidFill>
                  <a:srgbClr val="00B050"/>
                </a:solidFill>
                <a:latin typeface="Times New Roman"/>
                <a:ea typeface="Calibri"/>
              </a:rPr>
              <a:t>One </a:t>
            </a:r>
            <a:r>
              <a:rPr lang="en-US" sz="2000" dirty="0">
                <a:solidFill>
                  <a:srgbClr val="00B050"/>
                </a:solidFill>
                <a:latin typeface="Times New Roman"/>
                <a:ea typeface="Calibri"/>
              </a:rPr>
              <a:t>chamber gas bladder with yolk absorption  stage </a:t>
            </a:r>
            <a:endParaRPr lang="en-US" sz="2000" dirty="0" smtClean="0">
              <a:solidFill>
                <a:srgbClr val="00B050"/>
              </a:solidFill>
              <a:latin typeface="Times New Roman"/>
              <a:ea typeface="Calibri"/>
            </a:endParaRPr>
          </a:p>
          <a:p>
            <a:pPr lvl="0" algn="just" rtl="1">
              <a:lnSpc>
                <a:spcPct val="115000"/>
              </a:lnSpc>
              <a:spcAft>
                <a:spcPts val="1000"/>
              </a:spcAft>
              <a:defRPr/>
            </a:pPr>
            <a:r>
              <a:rPr lang="ar-IQ" sz="2000" dirty="0" smtClean="0">
                <a:solidFill>
                  <a:schemeClr val="accent2"/>
                </a:solidFill>
                <a:latin typeface="Simplified Arabic" pitchFamily="18" charset="-78"/>
                <a:ea typeface="Calibri"/>
                <a:cs typeface="Simplified Arabic" pitchFamily="18" charset="-78"/>
              </a:rPr>
              <a:t>يبلغ </a:t>
            </a:r>
            <a:r>
              <a:rPr lang="ar-IQ" sz="2000" dirty="0">
                <a:solidFill>
                  <a:schemeClr val="accent2"/>
                </a:solidFill>
                <a:latin typeface="Simplified Arabic" pitchFamily="18" charset="-78"/>
                <a:ea typeface="Calibri"/>
                <a:cs typeface="Simplified Arabic" pitchFamily="18" charset="-78"/>
              </a:rPr>
              <a:t>معدل طول اليرقة حوالي </a:t>
            </a:r>
            <a:r>
              <a:rPr lang="ar-IQ" sz="2000" dirty="0" smtClean="0">
                <a:solidFill>
                  <a:schemeClr val="accent2"/>
                </a:solidFill>
                <a:latin typeface="Simplified Arabic" pitchFamily="18" charset="-78"/>
                <a:ea typeface="Calibri"/>
                <a:cs typeface="Simplified Arabic" pitchFamily="18" charset="-78"/>
              </a:rPr>
              <a:t>(</a:t>
            </a:r>
            <a:r>
              <a:rPr lang="en-US" sz="2000" dirty="0" smtClean="0">
                <a:solidFill>
                  <a:schemeClr val="accent2"/>
                </a:solidFill>
                <a:latin typeface="Simplified Arabic" pitchFamily="18" charset="-78"/>
                <a:ea typeface="Calibri"/>
                <a:cs typeface="Simplified Arabic" pitchFamily="18" charset="-78"/>
              </a:rPr>
              <a:t>7.4</a:t>
            </a:r>
            <a:r>
              <a:rPr lang="ar-IQ" sz="2000" dirty="0" smtClean="0">
                <a:solidFill>
                  <a:schemeClr val="accent2"/>
                </a:solidFill>
                <a:latin typeface="Simplified Arabic" pitchFamily="18" charset="-78"/>
                <a:ea typeface="Calibri"/>
                <a:cs typeface="Simplified Arabic" pitchFamily="18" charset="-78"/>
              </a:rPr>
              <a:t> </a:t>
            </a:r>
            <a:r>
              <a:rPr lang="ar-IQ" sz="2000" dirty="0">
                <a:solidFill>
                  <a:schemeClr val="accent2"/>
                </a:solidFill>
                <a:latin typeface="Simplified Arabic" pitchFamily="18" charset="-78"/>
                <a:ea typeface="Calibri"/>
                <a:cs typeface="Simplified Arabic" pitchFamily="18" charset="-78"/>
              </a:rPr>
              <a:t>ملم</a:t>
            </a:r>
            <a:r>
              <a:rPr lang="ar-IQ" sz="2000" dirty="0" smtClean="0">
                <a:solidFill>
                  <a:schemeClr val="accent2"/>
                </a:solidFill>
                <a:latin typeface="Simplified Arabic" pitchFamily="18" charset="-78"/>
                <a:ea typeface="Calibri"/>
                <a:cs typeface="Simplified Arabic" pitchFamily="18" charset="-78"/>
              </a:rPr>
              <a:t>)، </a:t>
            </a:r>
            <a:r>
              <a:rPr lang="ar-IQ" sz="2000" dirty="0" smtClean="0">
                <a:solidFill>
                  <a:schemeClr val="accent2"/>
                </a:solidFill>
                <a:latin typeface="Simplified Arabic" pitchFamily="18" charset="-78"/>
                <a:ea typeface="Calibri"/>
                <a:cs typeface="Simplified Arabic" pitchFamily="18" charset="-78"/>
              </a:rPr>
              <a:t>ويلاحظ </a:t>
            </a:r>
            <a:r>
              <a:rPr lang="ar-IQ" sz="2000" dirty="0">
                <a:solidFill>
                  <a:schemeClr val="accent2"/>
                </a:solidFill>
                <a:latin typeface="Simplified Arabic" pitchFamily="18" charset="-78"/>
                <a:ea typeface="Calibri"/>
                <a:cs typeface="Simplified Arabic" pitchFamily="18" charset="-78"/>
              </a:rPr>
              <a:t>زيادة في عدد الخلايا الصبغية في منطقة الرأس </a:t>
            </a:r>
            <a:r>
              <a:rPr lang="ar-IQ" sz="2000" dirty="0" smtClean="0">
                <a:solidFill>
                  <a:schemeClr val="accent2"/>
                </a:solidFill>
                <a:latin typeface="Simplified Arabic" pitchFamily="18" charset="-78"/>
                <a:ea typeface="Calibri"/>
                <a:cs typeface="Simplified Arabic" pitchFamily="18" charset="-78"/>
              </a:rPr>
              <a:t>واستمرارها </a:t>
            </a:r>
            <a:r>
              <a:rPr lang="ar-IQ" sz="2000" dirty="0">
                <a:solidFill>
                  <a:schemeClr val="accent2"/>
                </a:solidFill>
                <a:latin typeface="Simplified Arabic" pitchFamily="18" charset="-78"/>
                <a:ea typeface="Calibri"/>
                <a:cs typeface="Simplified Arabic" pitchFamily="18" charset="-78"/>
              </a:rPr>
              <a:t>على امتداد </a:t>
            </a:r>
            <a:r>
              <a:rPr lang="ar-IQ" sz="2000" dirty="0" smtClean="0">
                <a:solidFill>
                  <a:schemeClr val="accent2"/>
                </a:solidFill>
                <a:latin typeface="Simplified Arabic" pitchFamily="18" charset="-78"/>
                <a:ea typeface="Calibri"/>
                <a:cs typeface="Simplified Arabic" pitchFamily="18" charset="-78"/>
              </a:rPr>
              <a:t>الفم</a:t>
            </a:r>
            <a:r>
              <a:rPr lang="ar-IQ" sz="2000" dirty="0">
                <a:solidFill>
                  <a:srgbClr val="C0504D"/>
                </a:solidFill>
                <a:latin typeface="Simplified Arabic" pitchFamily="18" charset="-78"/>
                <a:ea typeface="Calibri"/>
                <a:cs typeface="Simplified Arabic" pitchFamily="18" charset="-78"/>
              </a:rPr>
              <a:t> واتساعها حتى النهاية الذنبية</a:t>
            </a:r>
            <a:r>
              <a:rPr lang="ar-IQ" sz="2000" dirty="0" smtClean="0">
                <a:solidFill>
                  <a:schemeClr val="accent2"/>
                </a:solidFill>
                <a:latin typeface="Simplified Arabic" pitchFamily="18" charset="-78"/>
                <a:ea typeface="Calibri"/>
                <a:cs typeface="Simplified Arabic" pitchFamily="18" charset="-78"/>
              </a:rPr>
              <a:t>، </a:t>
            </a:r>
            <a:r>
              <a:rPr lang="ar-IQ" sz="2000" dirty="0">
                <a:solidFill>
                  <a:schemeClr val="accent2"/>
                </a:solidFill>
                <a:latin typeface="Simplified Arabic" pitchFamily="18" charset="-78"/>
                <a:ea typeface="Calibri"/>
                <a:cs typeface="Simplified Arabic" pitchFamily="18" charset="-78"/>
              </a:rPr>
              <a:t>مع اضمحلال المح بشكل </a:t>
            </a:r>
            <a:r>
              <a:rPr lang="ar-IQ" sz="2000" dirty="0" smtClean="0">
                <a:solidFill>
                  <a:schemeClr val="accent2"/>
                </a:solidFill>
                <a:latin typeface="Simplified Arabic" pitchFamily="18" charset="-78"/>
                <a:ea typeface="Calibri"/>
                <a:cs typeface="Simplified Arabic" pitchFamily="18" charset="-78"/>
              </a:rPr>
              <a:t>كبير </a:t>
            </a:r>
            <a:r>
              <a:rPr lang="ar-IQ" sz="2000" dirty="0" smtClean="0">
                <a:solidFill>
                  <a:schemeClr val="accent2"/>
                </a:solidFill>
                <a:latin typeface="Simplified Arabic" pitchFamily="18" charset="-78"/>
                <a:ea typeface="Calibri"/>
                <a:cs typeface="Simplified Arabic" pitchFamily="18" charset="-78"/>
              </a:rPr>
              <a:t>إذ </a:t>
            </a:r>
            <a:r>
              <a:rPr lang="ar-IQ" sz="2000" dirty="0" smtClean="0">
                <a:solidFill>
                  <a:schemeClr val="accent2"/>
                </a:solidFill>
                <a:latin typeface="Simplified Arabic" pitchFamily="18" charset="-78"/>
                <a:ea typeface="Calibri"/>
                <a:cs typeface="Simplified Arabic" pitchFamily="18" charset="-78"/>
              </a:rPr>
              <a:t>يظهر </a:t>
            </a:r>
            <a:r>
              <a:rPr lang="ar-IQ" sz="2000" dirty="0">
                <a:solidFill>
                  <a:schemeClr val="accent2"/>
                </a:solidFill>
                <a:latin typeface="Simplified Arabic" pitchFamily="18" charset="-78"/>
                <a:ea typeface="Calibri"/>
                <a:cs typeface="Simplified Arabic" pitchFamily="18" charset="-78"/>
              </a:rPr>
              <a:t>بشكل عقدة صغيرة صفراء اللون مع زيادة في عدد الخايا الصبغية النجمية الشكل في المنطقة البطنية وعلى </a:t>
            </a:r>
            <a:r>
              <a:rPr lang="ar-IQ" sz="2000" dirty="0" smtClean="0">
                <a:solidFill>
                  <a:schemeClr val="accent2"/>
                </a:solidFill>
                <a:latin typeface="Simplified Arabic" pitchFamily="18" charset="-78"/>
                <a:ea typeface="Calibri"/>
                <a:cs typeface="Simplified Arabic" pitchFamily="18" charset="-78"/>
              </a:rPr>
              <a:t>الجانبين، وظهور </a:t>
            </a:r>
            <a:r>
              <a:rPr lang="ar-IQ" sz="2000" dirty="0">
                <a:solidFill>
                  <a:schemeClr val="accent2"/>
                </a:solidFill>
                <a:latin typeface="Simplified Arabic" pitchFamily="18" charset="-78"/>
                <a:ea typeface="Calibri"/>
                <a:cs typeface="Simplified Arabic" pitchFamily="18" charset="-78"/>
              </a:rPr>
              <a:t>غرفة واحدة للمثانة </a:t>
            </a:r>
            <a:r>
              <a:rPr lang="ar-IQ" sz="2000" dirty="0" smtClean="0">
                <a:solidFill>
                  <a:schemeClr val="accent2"/>
                </a:solidFill>
                <a:latin typeface="Simplified Arabic" pitchFamily="18" charset="-78"/>
                <a:ea typeface="Calibri"/>
                <a:cs typeface="Simplified Arabic" pitchFamily="18" charset="-78"/>
              </a:rPr>
              <a:t>االغازية. </a:t>
            </a:r>
            <a:endParaRPr kumimoji="0" lang="en-US" sz="2000" b="0" i="0" u="none" strike="noStrike" kern="0" cap="none" spc="0" normalizeH="0" baseline="0" noProof="0" dirty="0">
              <a:ln>
                <a:noFill/>
              </a:ln>
              <a:solidFill>
                <a:schemeClr val="accent2"/>
              </a:solidFill>
              <a:effectLst/>
              <a:uLnTx/>
              <a:uFillTx/>
              <a:latin typeface="Simplified Arabic" pitchFamily="18" charset="-78"/>
              <a:ea typeface="Calibri"/>
              <a:cs typeface="Simplified Arabic" pitchFamily="18" charset="-78"/>
            </a:endParaRPr>
          </a:p>
        </p:txBody>
      </p:sp>
      <p:pic>
        <p:nvPicPr>
          <p:cNvPr id="3" name="صورة 3" descr="C:\Users\zaid\Desktop\New folder\zaid2\day 3(3).jpg"/>
          <p:cNvPicPr/>
          <p:nvPr/>
        </p:nvPicPr>
        <p:blipFill>
          <a:blip r:embed="rId2"/>
          <a:srcRect/>
          <a:stretch>
            <a:fillRect/>
          </a:stretch>
        </p:blipFill>
        <p:spPr bwMode="auto">
          <a:xfrm>
            <a:off x="914400" y="4343400"/>
            <a:ext cx="2362200" cy="1524000"/>
          </a:xfrm>
          <a:prstGeom prst="rect">
            <a:avLst/>
          </a:prstGeom>
          <a:noFill/>
          <a:ln w="9525">
            <a:noFill/>
            <a:miter lim="800000"/>
            <a:headEnd/>
            <a:tailEnd/>
          </a:ln>
        </p:spPr>
      </p:pic>
      <p:pic>
        <p:nvPicPr>
          <p:cNvPr id="4" name="صورة 6" descr="C:\Users\zaid\Desktop\New folder\zaid2\day3(15).jpg"/>
          <p:cNvPicPr/>
          <p:nvPr/>
        </p:nvPicPr>
        <p:blipFill>
          <a:blip r:embed="rId3" cstate="print"/>
          <a:srcRect/>
          <a:stretch>
            <a:fillRect/>
          </a:stretch>
        </p:blipFill>
        <p:spPr bwMode="auto">
          <a:xfrm>
            <a:off x="6096000" y="4343400"/>
            <a:ext cx="2242820" cy="1524000"/>
          </a:xfrm>
          <a:prstGeom prst="rect">
            <a:avLst/>
          </a:prstGeom>
          <a:noFill/>
          <a:ln w="9525">
            <a:noFill/>
            <a:miter lim="800000"/>
            <a:headEnd/>
            <a:tailEnd/>
          </a:ln>
        </p:spPr>
      </p:pic>
      <p:pic>
        <p:nvPicPr>
          <p:cNvPr id="6" name="صورة 7" descr="C:\Users\zaid\Desktop\New folder\zaid2\day3(12).jpg"/>
          <p:cNvPicPr/>
          <p:nvPr/>
        </p:nvPicPr>
        <p:blipFill>
          <a:blip r:embed="rId4" cstate="print"/>
          <a:srcRect/>
          <a:stretch>
            <a:fillRect/>
          </a:stretch>
        </p:blipFill>
        <p:spPr bwMode="auto">
          <a:xfrm>
            <a:off x="3505200" y="4343400"/>
            <a:ext cx="2250440" cy="1524000"/>
          </a:xfrm>
          <a:prstGeom prst="rect">
            <a:avLst/>
          </a:prstGeom>
          <a:noFill/>
          <a:ln w="9525">
            <a:noFill/>
            <a:miter lim="800000"/>
            <a:headEnd/>
            <a:tailEnd/>
          </a:ln>
        </p:spPr>
      </p:pic>
    </p:spTree>
    <p:extLst>
      <p:ext uri="{BB962C8B-B14F-4D97-AF65-F5344CB8AC3E}">
        <p14:creationId xmlns:p14="http://schemas.microsoft.com/office/powerpoint/2010/main" val="223386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609600" y="609600"/>
            <a:ext cx="7772400" cy="2286000"/>
          </a:xfrm>
          <a:prstGeom prst="roundRect">
            <a:avLst/>
          </a:prstGeom>
          <a:solidFill>
            <a:srgbClr val="AAE2CA">
              <a:lumMod val="20000"/>
              <a:lumOff val="80000"/>
            </a:srgbClr>
          </a:solidFill>
          <a:ln>
            <a:noFill/>
          </a:ln>
          <a:effectLst/>
          <a:extLst/>
        </p:spPr>
        <p:txBody>
          <a:bodyPr/>
          <a:lstStyle/>
          <a:p>
            <a:pPr lvl="0" algn="just" rtl="1">
              <a:defRPr/>
            </a:pPr>
            <a:r>
              <a:rPr lang="en-US" sz="2000" dirty="0" smtClean="0">
                <a:solidFill>
                  <a:srgbClr val="00B050"/>
                </a:solidFill>
                <a:latin typeface="Times New Roman"/>
                <a:ea typeface="Calibri"/>
              </a:rPr>
              <a:t>Two chamber gas bladder stage</a:t>
            </a:r>
          </a:p>
          <a:p>
            <a:pPr lvl="0" algn="just" rtl="1">
              <a:defRPr/>
            </a:pPr>
            <a:endParaRPr lang="en-US" sz="2000" dirty="0" smtClean="0">
              <a:solidFill>
                <a:srgbClr val="C00000"/>
              </a:solidFill>
              <a:ea typeface="Calibri"/>
              <a:cs typeface="Times New Roman"/>
            </a:endParaRPr>
          </a:p>
          <a:p>
            <a:pPr lvl="0" algn="just" rtl="1">
              <a:defRPr/>
            </a:pPr>
            <a:r>
              <a:rPr lang="ar-IQ" sz="2000" dirty="0" smtClean="0">
                <a:solidFill>
                  <a:srgbClr val="C00000"/>
                </a:solidFill>
                <a:ea typeface="Calibri"/>
                <a:cs typeface="Times New Roman"/>
              </a:rPr>
              <a:t>يبلغ </a:t>
            </a:r>
            <a:r>
              <a:rPr lang="ar-IQ" sz="2000" dirty="0" smtClean="0">
                <a:solidFill>
                  <a:srgbClr val="C00000"/>
                </a:solidFill>
                <a:ea typeface="Calibri"/>
                <a:cs typeface="Times New Roman"/>
              </a:rPr>
              <a:t>معدل </a:t>
            </a:r>
            <a:r>
              <a:rPr lang="ar-IQ" sz="2000" dirty="0">
                <a:solidFill>
                  <a:srgbClr val="C00000"/>
                </a:solidFill>
                <a:ea typeface="Calibri"/>
                <a:cs typeface="Times New Roman"/>
              </a:rPr>
              <a:t>طول اليرقة </a:t>
            </a:r>
            <a:r>
              <a:rPr lang="ar-IQ" sz="2000" dirty="0" smtClean="0">
                <a:solidFill>
                  <a:srgbClr val="C00000"/>
                </a:solidFill>
                <a:ea typeface="Calibri"/>
                <a:cs typeface="Times New Roman"/>
              </a:rPr>
              <a:t>(</a:t>
            </a:r>
            <a:r>
              <a:rPr lang="en-US" sz="2000" dirty="0" smtClean="0">
                <a:solidFill>
                  <a:srgbClr val="C00000"/>
                </a:solidFill>
                <a:ea typeface="Calibri"/>
                <a:cs typeface="Times New Roman"/>
              </a:rPr>
              <a:t>8.63</a:t>
            </a:r>
            <a:r>
              <a:rPr lang="ar-IQ" sz="2000" dirty="0" smtClean="0">
                <a:solidFill>
                  <a:srgbClr val="C00000"/>
                </a:solidFill>
                <a:ea typeface="Calibri"/>
                <a:cs typeface="Times New Roman"/>
              </a:rPr>
              <a:t> </a:t>
            </a:r>
            <a:r>
              <a:rPr lang="ar-IQ" sz="2000" dirty="0">
                <a:solidFill>
                  <a:srgbClr val="C00000"/>
                </a:solidFill>
                <a:ea typeface="Calibri"/>
                <a:cs typeface="Times New Roman"/>
              </a:rPr>
              <a:t>ملم</a:t>
            </a:r>
            <a:r>
              <a:rPr lang="ar-IQ" sz="2000" dirty="0" smtClean="0">
                <a:solidFill>
                  <a:srgbClr val="C00000"/>
                </a:solidFill>
                <a:ea typeface="Calibri"/>
                <a:cs typeface="Times New Roman"/>
              </a:rPr>
              <a:t>)، </a:t>
            </a:r>
            <a:r>
              <a:rPr lang="ar-IQ" sz="2000" dirty="0" smtClean="0">
                <a:solidFill>
                  <a:srgbClr val="C00000"/>
                </a:solidFill>
                <a:ea typeface="Calibri"/>
                <a:cs typeface="Times New Roman"/>
              </a:rPr>
              <a:t>ويلاحظ </a:t>
            </a:r>
            <a:r>
              <a:rPr lang="ar-IQ" sz="2000" dirty="0">
                <a:solidFill>
                  <a:srgbClr val="C00000"/>
                </a:solidFill>
                <a:ea typeface="Calibri"/>
                <a:cs typeface="Times New Roman"/>
              </a:rPr>
              <a:t>تمايز غرفتين للمثانة الغازية وبشكل </a:t>
            </a:r>
            <a:r>
              <a:rPr lang="ar-IQ" sz="2000" dirty="0" smtClean="0">
                <a:solidFill>
                  <a:srgbClr val="C00000"/>
                </a:solidFill>
                <a:ea typeface="Calibri"/>
                <a:cs typeface="Times New Roman"/>
              </a:rPr>
              <a:t>جزئي (الامامية </a:t>
            </a:r>
            <a:r>
              <a:rPr lang="ar-IQ" sz="2000" dirty="0" smtClean="0">
                <a:solidFill>
                  <a:srgbClr val="C00000"/>
                </a:solidFill>
                <a:ea typeface="Calibri"/>
                <a:cs typeface="Times New Roman"/>
              </a:rPr>
              <a:t>تكون </a:t>
            </a:r>
            <a:r>
              <a:rPr lang="ar-IQ" sz="2000" dirty="0">
                <a:solidFill>
                  <a:srgbClr val="C00000"/>
                </a:solidFill>
                <a:ea typeface="Calibri"/>
                <a:cs typeface="Times New Roman"/>
              </a:rPr>
              <a:t>شفافة بينما الاخرى ذات لون داكن لوجود العديد من الخلايا الصبغية تغطيها من الاعلى </a:t>
            </a:r>
            <a:r>
              <a:rPr lang="ar-IQ" sz="2000" dirty="0" smtClean="0">
                <a:solidFill>
                  <a:srgbClr val="C00000"/>
                </a:solidFill>
                <a:ea typeface="Calibri"/>
                <a:cs typeface="Times New Roman"/>
              </a:rPr>
              <a:t>) </a:t>
            </a:r>
            <a:r>
              <a:rPr lang="ar-IQ" sz="2000" dirty="0">
                <a:solidFill>
                  <a:srgbClr val="C00000"/>
                </a:solidFill>
                <a:ea typeface="Calibri"/>
                <a:cs typeface="Times New Roman"/>
              </a:rPr>
              <a:t>مع  زيادة في عدد الخلايا الصبغية لتغطي معظم </a:t>
            </a:r>
            <a:r>
              <a:rPr lang="ar-IQ" sz="2000" dirty="0" smtClean="0">
                <a:solidFill>
                  <a:srgbClr val="C00000"/>
                </a:solidFill>
                <a:ea typeface="Calibri"/>
                <a:cs typeface="Times New Roman"/>
              </a:rPr>
              <a:t>الجسم. </a:t>
            </a:r>
            <a:endParaRPr lang="en-US" sz="2000" dirty="0" smtClean="0">
              <a:solidFill>
                <a:srgbClr val="C00000"/>
              </a:solidFill>
              <a:latin typeface="Times New Roman"/>
              <a:ea typeface="Calibri"/>
            </a:endParaRPr>
          </a:p>
          <a:p>
            <a:pPr lvl="0" algn="just" rtl="1">
              <a:defRPr/>
            </a:pPr>
            <a:endParaRPr kumimoji="0" lang="en-US" sz="2000" b="0" i="0" u="none" strike="noStrike" kern="0" cap="none" spc="0" normalizeH="0" baseline="0" noProof="0" dirty="0">
              <a:ln>
                <a:noFill/>
              </a:ln>
              <a:solidFill>
                <a:srgbClr val="00B0F0"/>
              </a:solidFill>
              <a:effectLst/>
              <a:uLnTx/>
              <a:uFillTx/>
            </a:endParaRPr>
          </a:p>
        </p:txBody>
      </p:sp>
      <p:pic>
        <p:nvPicPr>
          <p:cNvPr id="8" name="صورة 9" descr="C:\Users\zaid\Desktop\New folder\New folder (2)\Image 2 day 8.jpg"/>
          <p:cNvPicPr/>
          <p:nvPr/>
        </p:nvPicPr>
        <p:blipFill>
          <a:blip r:embed="rId2" cstate="print"/>
          <a:srcRect/>
          <a:stretch>
            <a:fillRect/>
          </a:stretch>
        </p:blipFill>
        <p:spPr bwMode="auto">
          <a:xfrm>
            <a:off x="838200" y="3276600"/>
            <a:ext cx="3200399" cy="2057400"/>
          </a:xfrm>
          <a:prstGeom prst="rect">
            <a:avLst/>
          </a:prstGeom>
          <a:noFill/>
          <a:ln w="9525">
            <a:noFill/>
            <a:miter lim="800000"/>
            <a:headEnd/>
            <a:tailEnd/>
          </a:ln>
        </p:spPr>
      </p:pic>
      <p:pic>
        <p:nvPicPr>
          <p:cNvPr id="9" name="صورة 10" descr="C:\Users\zaid\Desktop\New folder\New folder (2)\Image 5 day 11.jpg"/>
          <p:cNvPicPr/>
          <p:nvPr/>
        </p:nvPicPr>
        <p:blipFill>
          <a:blip r:embed="rId3"/>
          <a:srcRect/>
          <a:stretch>
            <a:fillRect/>
          </a:stretch>
        </p:blipFill>
        <p:spPr bwMode="auto">
          <a:xfrm>
            <a:off x="4953000" y="3276599"/>
            <a:ext cx="3180080" cy="2057401"/>
          </a:xfrm>
          <a:prstGeom prst="rect">
            <a:avLst/>
          </a:prstGeom>
          <a:noFill/>
          <a:ln w="9525">
            <a:noFill/>
            <a:miter lim="800000"/>
            <a:headEnd/>
            <a:tailEnd/>
          </a:ln>
        </p:spPr>
      </p:pic>
    </p:spTree>
    <p:extLst>
      <p:ext uri="{BB962C8B-B14F-4D97-AF65-F5344CB8AC3E}">
        <p14:creationId xmlns:p14="http://schemas.microsoft.com/office/powerpoint/2010/main" val="27326154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38200" y="762000"/>
            <a:ext cx="7467600" cy="1981200"/>
          </a:xfrm>
          <a:prstGeom prst="rect">
            <a:avLst/>
          </a:prstGeom>
          <a:solidFill>
            <a:srgbClr val="00CC99">
              <a:lumMod val="20000"/>
              <a:lumOff val="80000"/>
            </a:srgbClr>
          </a:solidFill>
          <a:ln>
            <a:noFill/>
          </a:ln>
          <a:effectLst/>
          <a:extLst/>
        </p:spPr>
        <p:txBody>
          <a:bodyPr/>
          <a:lstStyle/>
          <a:p>
            <a:pPr lvl="0" algn="r">
              <a:defRPr/>
            </a:pPr>
            <a:r>
              <a:rPr lang="en-US" sz="2000" dirty="0" smtClean="0">
                <a:solidFill>
                  <a:srgbClr val="00B050"/>
                </a:solidFill>
                <a:latin typeface="Times New Roman"/>
                <a:ea typeface="Calibri"/>
              </a:rPr>
              <a:t>Pelvic  </a:t>
            </a:r>
            <a:r>
              <a:rPr lang="en-US" sz="2000" dirty="0">
                <a:solidFill>
                  <a:srgbClr val="00B050"/>
                </a:solidFill>
                <a:latin typeface="Times New Roman"/>
                <a:ea typeface="Calibri"/>
              </a:rPr>
              <a:t>fin bud with dorsal fin </a:t>
            </a:r>
            <a:r>
              <a:rPr lang="en-US" sz="2000" dirty="0" smtClean="0">
                <a:solidFill>
                  <a:srgbClr val="00B050"/>
                </a:solidFill>
                <a:latin typeface="Times New Roman"/>
                <a:ea typeface="Calibri"/>
              </a:rPr>
              <a:t>formation stage</a:t>
            </a:r>
          </a:p>
          <a:p>
            <a:pPr lvl="0" algn="r">
              <a:defRPr/>
            </a:pPr>
            <a:endParaRPr kumimoji="0" lang="en-US" sz="2000" b="0" i="0" u="none" strike="noStrike" kern="0" cap="none" spc="0" normalizeH="0" baseline="0" noProof="0" dirty="0">
              <a:ln>
                <a:noFill/>
              </a:ln>
              <a:solidFill>
                <a:srgbClr val="FF0000"/>
              </a:solidFill>
              <a:effectLst/>
              <a:uLnTx/>
              <a:uFillTx/>
              <a:latin typeface="Times New Roman"/>
            </a:endParaRPr>
          </a:p>
          <a:p>
            <a:pPr lvl="0" algn="r" rtl="1">
              <a:defRPr/>
            </a:pPr>
            <a:r>
              <a:rPr lang="ar-IQ" sz="2000" dirty="0" smtClean="0">
                <a:solidFill>
                  <a:srgbClr val="FF0000"/>
                </a:solidFill>
                <a:ea typeface="Calibri"/>
                <a:cs typeface="Times New Roman"/>
              </a:rPr>
              <a:t>يبلغ </a:t>
            </a:r>
            <a:r>
              <a:rPr lang="ar-IQ" sz="2000" dirty="0">
                <a:solidFill>
                  <a:srgbClr val="FF0000"/>
                </a:solidFill>
                <a:ea typeface="Calibri"/>
                <a:cs typeface="Times New Roman"/>
              </a:rPr>
              <a:t>معدل الطول حوالي (</a:t>
            </a:r>
            <a:r>
              <a:rPr lang="en-US" sz="2000" dirty="0">
                <a:solidFill>
                  <a:srgbClr val="FF0000"/>
                </a:solidFill>
                <a:latin typeface="Times New Roman"/>
                <a:ea typeface="Calibri"/>
              </a:rPr>
              <a:t>10</a:t>
            </a:r>
            <a:r>
              <a:rPr lang="ar-IQ" sz="2000" dirty="0">
                <a:solidFill>
                  <a:srgbClr val="FF0000"/>
                </a:solidFill>
                <a:latin typeface="Times New Roman"/>
                <a:ea typeface="Calibri"/>
              </a:rPr>
              <a:t> ملم</a:t>
            </a:r>
            <a:r>
              <a:rPr lang="ar-IQ" sz="2000" dirty="0" smtClean="0">
                <a:solidFill>
                  <a:srgbClr val="FF0000"/>
                </a:solidFill>
                <a:latin typeface="Times New Roman"/>
                <a:ea typeface="Calibri"/>
              </a:rPr>
              <a:t>)، </a:t>
            </a:r>
            <a:r>
              <a:rPr lang="ar-IQ" sz="2000" dirty="0" smtClean="0">
                <a:solidFill>
                  <a:srgbClr val="FF0000"/>
                </a:solidFill>
                <a:latin typeface="Times New Roman"/>
                <a:ea typeface="Calibri"/>
              </a:rPr>
              <a:t>ويلاحظ </a:t>
            </a:r>
            <a:r>
              <a:rPr lang="ar-IQ" sz="2000" dirty="0">
                <a:solidFill>
                  <a:srgbClr val="FF0000"/>
                </a:solidFill>
                <a:latin typeface="Times New Roman"/>
                <a:ea typeface="Calibri"/>
              </a:rPr>
              <a:t>ظهور برعم الزعنفة  الحوضية مع تمايز الزعنفة </a:t>
            </a:r>
            <a:r>
              <a:rPr lang="ar-IQ" sz="2000" dirty="0" smtClean="0">
                <a:solidFill>
                  <a:srgbClr val="FF0000"/>
                </a:solidFill>
                <a:latin typeface="Times New Roman"/>
                <a:ea typeface="Calibri"/>
              </a:rPr>
              <a:t>الظهرية. </a:t>
            </a:r>
            <a:endParaRPr kumimoji="0" lang="en-US" sz="2000" b="0" i="0" u="none" strike="noStrike" kern="0" cap="none" spc="0" normalizeH="0" baseline="0" noProof="0" dirty="0">
              <a:ln>
                <a:noFill/>
              </a:ln>
              <a:solidFill>
                <a:srgbClr val="FF0000"/>
              </a:solidFill>
              <a:effectLst/>
              <a:uLnTx/>
              <a:uFillTx/>
            </a:endParaRPr>
          </a:p>
        </p:txBody>
      </p:sp>
      <p:pic>
        <p:nvPicPr>
          <p:cNvPr id="8" name="صورة 1" descr="C:\Users\zaid\Desktop\9i.jpg"/>
          <p:cNvPicPr/>
          <p:nvPr/>
        </p:nvPicPr>
        <p:blipFill>
          <a:blip r:embed="rId2"/>
          <a:srcRect/>
          <a:stretch>
            <a:fillRect/>
          </a:stretch>
        </p:blipFill>
        <p:spPr bwMode="auto">
          <a:xfrm>
            <a:off x="1856422" y="3124200"/>
            <a:ext cx="5431155" cy="1981200"/>
          </a:xfrm>
          <a:prstGeom prst="rect">
            <a:avLst/>
          </a:prstGeom>
          <a:noFill/>
          <a:ln w="9525">
            <a:noFill/>
            <a:miter lim="800000"/>
            <a:headEnd/>
            <a:tailEnd/>
          </a:ln>
        </p:spPr>
      </p:pic>
    </p:spTree>
    <p:extLst>
      <p:ext uri="{BB962C8B-B14F-4D97-AF65-F5344CB8AC3E}">
        <p14:creationId xmlns:p14="http://schemas.microsoft.com/office/powerpoint/2010/main" val="1628226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679</Words>
  <Application>Microsoft Office PowerPoint</Application>
  <PresentationFormat>On-screen Show (4:3)</PresentationFormat>
  <Paragraphs>29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2O11</dc:creator>
  <cp:lastModifiedBy>Maher</cp:lastModifiedBy>
  <cp:revision>71</cp:revision>
  <dcterms:created xsi:type="dcterms:W3CDTF">2015-04-27T17:50:29Z</dcterms:created>
  <dcterms:modified xsi:type="dcterms:W3CDTF">2023-04-07T19:56:40Z</dcterms:modified>
</cp:coreProperties>
</file>